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8"/>
  </p:notesMasterIdLst>
  <p:sldIdLst>
    <p:sldId id="256" r:id="rId2"/>
    <p:sldId id="285" r:id="rId3"/>
    <p:sldId id="270" r:id="rId4"/>
    <p:sldId id="271" r:id="rId5"/>
    <p:sldId id="288" r:id="rId6"/>
    <p:sldId id="289" r:id="rId7"/>
    <p:sldId id="287" r:id="rId8"/>
    <p:sldId id="286" r:id="rId9"/>
    <p:sldId id="290" r:id="rId10"/>
    <p:sldId id="291" r:id="rId11"/>
    <p:sldId id="296" r:id="rId12"/>
    <p:sldId id="297" r:id="rId13"/>
    <p:sldId id="292" r:id="rId14"/>
    <p:sldId id="262" r:id="rId15"/>
    <p:sldId id="263" r:id="rId16"/>
    <p:sldId id="267" r:id="rId17"/>
    <p:sldId id="266" r:id="rId18"/>
    <p:sldId id="269" r:id="rId19"/>
    <p:sldId id="261" r:id="rId20"/>
    <p:sldId id="276" r:id="rId21"/>
    <p:sldId id="293" r:id="rId22"/>
    <p:sldId id="294" r:id="rId23"/>
    <p:sldId id="295" r:id="rId24"/>
    <p:sldId id="284" r:id="rId25"/>
    <p:sldId id="279" r:id="rId26"/>
    <p:sldId id="280" r:id="rId27"/>
    <p:sldId id="283" r:id="rId28"/>
    <p:sldId id="258" r:id="rId29"/>
    <p:sldId id="278" r:id="rId30"/>
    <p:sldId id="281" r:id="rId31"/>
    <p:sldId id="282" r:id="rId32"/>
    <p:sldId id="259" r:id="rId33"/>
    <p:sldId id="260" r:id="rId34"/>
    <p:sldId id="298" r:id="rId35"/>
    <p:sldId id="299" r:id="rId36"/>
    <p:sldId id="30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Sheet2!$D$1</c:f>
              <c:strCache>
                <c:ptCount val="1"/>
                <c:pt idx="0">
                  <c:v>سال 1403</c:v>
                </c:pt>
              </c:strCache>
            </c:strRef>
          </c:tx>
          <c:spPr>
            <a:solidFill>
              <a:schemeClr val="accent5">
                <a:lumMod val="75000"/>
              </a:schemeClr>
            </a:solidFill>
            <a:ln>
              <a:noFill/>
            </a:ln>
            <a:effectLst/>
          </c:spPr>
          <c:invertIfNegative val="0"/>
          <c:cat>
            <c:strRef>
              <c:f>Sheet2!$C$2:$C$29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Sheet2!$D$2:$D$29</c:f>
              <c:numCache>
                <c:formatCode>0.0</c:formatCode>
                <c:ptCount val="28"/>
                <c:pt idx="0">
                  <c:v>90.314136125654457</c:v>
                </c:pt>
                <c:pt idx="1">
                  <c:v>77.191196052322397</c:v>
                </c:pt>
                <c:pt idx="2">
                  <c:v>78.511121198365856</c:v>
                </c:pt>
                <c:pt idx="3">
                  <c:v>86.23481781376519</c:v>
                </c:pt>
                <c:pt idx="4">
                  <c:v>95.070422535211264</c:v>
                </c:pt>
                <c:pt idx="5">
                  <c:v>89.389920424403186</c:v>
                </c:pt>
                <c:pt idx="6">
                  <c:v>82.33695652173914</c:v>
                </c:pt>
                <c:pt idx="7">
                  <c:v>92.52669039145907</c:v>
                </c:pt>
                <c:pt idx="8">
                  <c:v>87.528287654010555</c:v>
                </c:pt>
                <c:pt idx="9">
                  <c:v>88.265306122448976</c:v>
                </c:pt>
                <c:pt idx="10">
                  <c:v>86.976744186046503</c:v>
                </c:pt>
                <c:pt idx="11">
                  <c:v>84.195402298850581</c:v>
                </c:pt>
                <c:pt idx="12">
                  <c:v>81.534090909090907</c:v>
                </c:pt>
                <c:pt idx="13">
                  <c:v>83.333333333333343</c:v>
                </c:pt>
                <c:pt idx="14">
                  <c:v>86.908420405654567</c:v>
                </c:pt>
                <c:pt idx="15">
                  <c:v>87.697715289982426</c:v>
                </c:pt>
                <c:pt idx="16">
                  <c:v>87.016574585635368</c:v>
                </c:pt>
                <c:pt idx="17">
                  <c:v>80.139130434782615</c:v>
                </c:pt>
                <c:pt idx="18">
                  <c:v>88.659793814432987</c:v>
                </c:pt>
                <c:pt idx="19">
                  <c:v>89.460476787954832</c:v>
                </c:pt>
                <c:pt idx="20">
                  <c:v>89.076246334310852</c:v>
                </c:pt>
                <c:pt idx="21">
                  <c:v>84.797297297297305</c:v>
                </c:pt>
                <c:pt idx="22">
                  <c:v>85.070422535211264</c:v>
                </c:pt>
                <c:pt idx="23">
                  <c:v>78.727369542066029</c:v>
                </c:pt>
                <c:pt idx="24">
                  <c:v>84.28246013667426</c:v>
                </c:pt>
                <c:pt idx="25">
                  <c:v>87.681159420289859</c:v>
                </c:pt>
                <c:pt idx="26">
                  <c:v>85.676392572944295</c:v>
                </c:pt>
                <c:pt idx="27">
                  <c:v>81.60628425572331</c:v>
                </c:pt>
              </c:numCache>
            </c:numRef>
          </c:val>
          <c:extLst>
            <c:ext xmlns:c16="http://schemas.microsoft.com/office/drawing/2014/chart" uri="{C3380CC4-5D6E-409C-BE32-E72D297353CC}">
              <c16:uniqueId val="{00000000-DDA0-4555-8192-B0D61AE1073E}"/>
            </c:ext>
          </c:extLst>
        </c:ser>
        <c:ser>
          <c:idx val="1"/>
          <c:order val="1"/>
          <c:tx>
            <c:strRef>
              <c:f>Sheet2!$E$1</c:f>
              <c:strCache>
                <c:ptCount val="1"/>
                <c:pt idx="0">
                  <c:v>نه ماهه1404</c:v>
                </c:pt>
              </c:strCache>
            </c:strRef>
          </c:tx>
          <c:spPr>
            <a:solidFill>
              <a:schemeClr val="accent2"/>
            </a:solidFill>
            <a:ln>
              <a:noFill/>
            </a:ln>
            <a:effectLst/>
          </c:spPr>
          <c:invertIfNegative val="0"/>
          <c:cat>
            <c:strRef>
              <c:f>Sheet2!$C$2:$C$29</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Sheet2!$E$2:$E$29</c:f>
              <c:numCache>
                <c:formatCode>0.0</c:formatCode>
                <c:ptCount val="28"/>
                <c:pt idx="0">
                  <c:v>84.824902723735406</c:v>
                </c:pt>
                <c:pt idx="1">
                  <c:v>70.732003891050582</c:v>
                </c:pt>
                <c:pt idx="2">
                  <c:v>71.655930276619927</c:v>
                </c:pt>
                <c:pt idx="3">
                  <c:v>82.062780269058294</c:v>
                </c:pt>
                <c:pt idx="4">
                  <c:v>96.551724137931032</c:v>
                </c:pt>
                <c:pt idx="5">
                  <c:v>82.978723404255319</c:v>
                </c:pt>
                <c:pt idx="6">
                  <c:v>77.700348432055748</c:v>
                </c:pt>
                <c:pt idx="7">
                  <c:v>84.552845528455293</c:v>
                </c:pt>
                <c:pt idx="8">
                  <c:v>82.910934105720486</c:v>
                </c:pt>
                <c:pt idx="9">
                  <c:v>89.510489510489506</c:v>
                </c:pt>
                <c:pt idx="10">
                  <c:v>81.168831168831161</c:v>
                </c:pt>
                <c:pt idx="11">
                  <c:v>86.04651162790698</c:v>
                </c:pt>
                <c:pt idx="12">
                  <c:v>77.408637873754145</c:v>
                </c:pt>
                <c:pt idx="13">
                  <c:v>75.679257786613647</c:v>
                </c:pt>
                <c:pt idx="14">
                  <c:v>81.011535048802131</c:v>
                </c:pt>
                <c:pt idx="15">
                  <c:v>86.994219653179201</c:v>
                </c:pt>
                <c:pt idx="16">
                  <c:v>84.140969162995589</c:v>
                </c:pt>
                <c:pt idx="17">
                  <c:v>78.2719836400818</c:v>
                </c:pt>
                <c:pt idx="18">
                  <c:v>82.758620689655174</c:v>
                </c:pt>
                <c:pt idx="19">
                  <c:v>86.642599277978334</c:v>
                </c:pt>
                <c:pt idx="20">
                  <c:v>86.584714056654207</c:v>
                </c:pt>
                <c:pt idx="21">
                  <c:v>81.274900398406373</c:v>
                </c:pt>
                <c:pt idx="22">
                  <c:v>79.452054794520549</c:v>
                </c:pt>
                <c:pt idx="23">
                  <c:v>70.435105987355897</c:v>
                </c:pt>
                <c:pt idx="24">
                  <c:v>79.272727272727266</c:v>
                </c:pt>
                <c:pt idx="25">
                  <c:v>76.31578947368422</c:v>
                </c:pt>
                <c:pt idx="26">
                  <c:v>77.777777777777786</c:v>
                </c:pt>
                <c:pt idx="27">
                  <c:v>75.968835665849085</c:v>
                </c:pt>
              </c:numCache>
            </c:numRef>
          </c:val>
          <c:extLst>
            <c:ext xmlns:c16="http://schemas.microsoft.com/office/drawing/2014/chart" uri="{C3380CC4-5D6E-409C-BE32-E72D297353CC}">
              <c16:uniqueId val="{00000001-DDA0-4555-8192-B0D61AE1073E}"/>
            </c:ext>
          </c:extLst>
        </c:ser>
        <c:dLbls>
          <c:showLegendKey val="0"/>
          <c:showVal val="0"/>
          <c:showCatName val="0"/>
          <c:showSerName val="0"/>
          <c:showPercent val="0"/>
          <c:showBubbleSize val="0"/>
        </c:dLbls>
        <c:gapWidth val="219"/>
        <c:overlap val="-27"/>
        <c:axId val="547058480"/>
        <c:axId val="547059136"/>
      </c:barChart>
      <c:catAx>
        <c:axId val="547058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547059136"/>
        <c:crosses val="autoZero"/>
        <c:auto val="1"/>
        <c:lblAlgn val="ctr"/>
        <c:lblOffset val="100"/>
        <c:noMultiLvlLbl val="0"/>
      </c:catAx>
      <c:valAx>
        <c:axId val="54705913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5470584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cap="none" spc="2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Sheet1!$E$2</c:f>
              <c:strCache>
                <c:ptCount val="1"/>
                <c:pt idx="0">
                  <c:v>درصد نمونه نامناسب</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solidFill>
                    <a:latin typeface="+mn-lt"/>
                    <a:ea typeface="+mn-ea"/>
                    <a:cs typeface="B Nazanin" panose="00000400000000000000" pitchFamily="2" charset="-78"/>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Sheet1!$D$3:$D$30</c:f>
              <c:strCache>
                <c:ptCount val="28"/>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pt idx="27">
                  <c:v>استان</c:v>
                </c:pt>
              </c:strCache>
            </c:strRef>
          </c:cat>
          <c:val>
            <c:numRef>
              <c:f>Sheet1!$E$3:$E$30</c:f>
              <c:numCache>
                <c:formatCode>0.0</c:formatCode>
                <c:ptCount val="28"/>
                <c:pt idx="0">
                  <c:v>6.6147859922178993</c:v>
                </c:pt>
                <c:pt idx="1">
                  <c:v>0.3526264591439689</c:v>
                </c:pt>
                <c:pt idx="2">
                  <c:v>1.1115321460149046</c:v>
                </c:pt>
                <c:pt idx="3">
                  <c:v>0.62780269058295957</c:v>
                </c:pt>
                <c:pt idx="4">
                  <c:v>0</c:v>
                </c:pt>
                <c:pt idx="5">
                  <c:v>0.58027079303675055</c:v>
                </c:pt>
                <c:pt idx="6">
                  <c:v>4.529616724738676</c:v>
                </c:pt>
                <c:pt idx="7">
                  <c:v>2.4390243902439024</c:v>
                </c:pt>
                <c:pt idx="8">
                  <c:v>0.28964518464880518</c:v>
                </c:pt>
                <c:pt idx="9">
                  <c:v>2.0979020979020979</c:v>
                </c:pt>
                <c:pt idx="10">
                  <c:v>1.948051948051948</c:v>
                </c:pt>
                <c:pt idx="11">
                  <c:v>0.46511627906976744</c:v>
                </c:pt>
                <c:pt idx="12">
                  <c:v>2.3255813953488373</c:v>
                </c:pt>
                <c:pt idx="13">
                  <c:v>0.99403578528827041</c:v>
                </c:pt>
                <c:pt idx="14">
                  <c:v>0.35492457852706299</c:v>
                </c:pt>
                <c:pt idx="15">
                  <c:v>0.86705202312138718</c:v>
                </c:pt>
                <c:pt idx="16">
                  <c:v>0.44052863436123352</c:v>
                </c:pt>
                <c:pt idx="17">
                  <c:v>0.10224948875255625</c:v>
                </c:pt>
                <c:pt idx="18">
                  <c:v>6.8965517241379306</c:v>
                </c:pt>
                <c:pt idx="19">
                  <c:v>3.9711191335740073</c:v>
                </c:pt>
                <c:pt idx="20">
                  <c:v>0.90860502405130938</c:v>
                </c:pt>
                <c:pt idx="21">
                  <c:v>0.19920318725099601</c:v>
                </c:pt>
                <c:pt idx="22">
                  <c:v>5.1369863013698627</c:v>
                </c:pt>
                <c:pt idx="23">
                  <c:v>1.5619189289698772</c:v>
                </c:pt>
                <c:pt idx="24">
                  <c:v>0</c:v>
                </c:pt>
                <c:pt idx="25">
                  <c:v>1.5789473684210527</c:v>
                </c:pt>
                <c:pt idx="26">
                  <c:v>0</c:v>
                </c:pt>
                <c:pt idx="27">
                  <c:v>0.92627326504111962</c:v>
                </c:pt>
              </c:numCache>
            </c:numRef>
          </c:val>
          <c:extLst>
            <c:ext xmlns:c16="http://schemas.microsoft.com/office/drawing/2014/chart" uri="{C3380CC4-5D6E-409C-BE32-E72D297353CC}">
              <c16:uniqueId val="{00000000-B0DA-423A-854E-53F6A38D9665}"/>
            </c:ext>
          </c:extLst>
        </c:ser>
        <c:dLbls>
          <c:dLblPos val="inEnd"/>
          <c:showLegendKey val="0"/>
          <c:showVal val="1"/>
          <c:showCatName val="0"/>
          <c:showSerName val="0"/>
          <c:showPercent val="0"/>
          <c:showBubbleSize val="0"/>
        </c:dLbls>
        <c:gapWidth val="160"/>
        <c:overlap val="-27"/>
        <c:axId val="470080560"/>
        <c:axId val="470083840"/>
      </c:barChart>
      <c:catAx>
        <c:axId val="470080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470083840"/>
        <c:crosses val="autoZero"/>
        <c:auto val="1"/>
        <c:lblAlgn val="ctr"/>
        <c:lblOffset val="100"/>
        <c:noMultiLvlLbl val="0"/>
      </c:catAx>
      <c:valAx>
        <c:axId val="47008384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en-US"/>
          </a:p>
        </c:txPr>
        <c:crossAx val="470080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2400" b="0" i="0" u="none" strike="noStrike" kern="1200" baseline="0">
              <a:solidFill>
                <a:schemeClr val="dk1">
                  <a:lumMod val="65000"/>
                  <a:lumOff val="35000"/>
                </a:schemeClr>
              </a:solidFill>
              <a:effectLst/>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Sheet3!$C$2</c:f>
              <c:strCache>
                <c:ptCount val="1"/>
                <c:pt idx="0">
                  <c:v>درصد نمونه ثبت شده به نمونه گرفته شده</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accent3">
                        <a:lumMod val="50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Sheet3!$B$3:$B$30</c:f>
              <c:strCache>
                <c:ptCount val="28"/>
                <c:pt idx="0">
                  <c:v>هرند</c:v>
                </c:pt>
                <c:pt idx="1">
                  <c:v>ورزنه</c:v>
                </c:pt>
                <c:pt idx="2">
                  <c:v>گلپایگان</c:v>
                </c:pt>
                <c:pt idx="3">
                  <c:v>خور و بیابانک</c:v>
                </c:pt>
                <c:pt idx="4">
                  <c:v>سمیرم</c:v>
                </c:pt>
                <c:pt idx="5">
                  <c:v>اصفهان 2</c:v>
                </c:pt>
                <c:pt idx="6">
                  <c:v>اصفهان 1</c:v>
                </c:pt>
                <c:pt idx="7">
                  <c:v>کوهپایه</c:v>
                </c:pt>
                <c:pt idx="8">
                  <c:v>استان</c:v>
                </c:pt>
                <c:pt idx="9">
                  <c:v>نجف آباد</c:v>
                </c:pt>
                <c:pt idx="10">
                  <c:v>جرقویه</c:v>
                </c:pt>
                <c:pt idx="11">
                  <c:v>لنجان</c:v>
                </c:pt>
                <c:pt idx="12">
                  <c:v>نطنز</c:v>
                </c:pt>
                <c:pt idx="13">
                  <c:v>چادگان</c:v>
                </c:pt>
                <c:pt idx="14">
                  <c:v>فلاورجان</c:v>
                </c:pt>
                <c:pt idx="15">
                  <c:v>نائین</c:v>
                </c:pt>
                <c:pt idx="16">
                  <c:v>خوانسار</c:v>
                </c:pt>
                <c:pt idx="17">
                  <c:v>شهرضا</c:v>
                </c:pt>
                <c:pt idx="18">
                  <c:v>اردستان</c:v>
                </c:pt>
                <c:pt idx="19">
                  <c:v>دهاقان</c:v>
                </c:pt>
                <c:pt idx="20">
                  <c:v>برخوار</c:v>
                </c:pt>
                <c:pt idx="21">
                  <c:v>خمینی شهر</c:v>
                </c:pt>
                <c:pt idx="22">
                  <c:v>بوئین و میاندشت</c:v>
                </c:pt>
                <c:pt idx="23">
                  <c:v>تیران و کرون</c:v>
                </c:pt>
                <c:pt idx="24">
                  <c:v>فریدونشهر</c:v>
                </c:pt>
                <c:pt idx="25">
                  <c:v>شاهین شهر و میمه</c:v>
                </c:pt>
                <c:pt idx="26">
                  <c:v>مبارکه</c:v>
                </c:pt>
                <c:pt idx="27">
                  <c:v>فریدن</c:v>
                </c:pt>
              </c:strCache>
            </c:strRef>
          </c:cat>
          <c:val>
            <c:numRef>
              <c:f>Sheet3!$C$3:$C$30</c:f>
              <c:numCache>
                <c:formatCode>0.0</c:formatCode>
                <c:ptCount val="28"/>
                <c:pt idx="0">
                  <c:v>22.115384615384613</c:v>
                </c:pt>
                <c:pt idx="1">
                  <c:v>26.126126126126124</c:v>
                </c:pt>
                <c:pt idx="2">
                  <c:v>26.870748299319729</c:v>
                </c:pt>
                <c:pt idx="3">
                  <c:v>45.882352941176471</c:v>
                </c:pt>
                <c:pt idx="4">
                  <c:v>52.325581395348841</c:v>
                </c:pt>
                <c:pt idx="5">
                  <c:v>57.110761626600762</c:v>
                </c:pt>
                <c:pt idx="6">
                  <c:v>67.271891519191001</c:v>
                </c:pt>
                <c:pt idx="7">
                  <c:v>76.470588235294116</c:v>
                </c:pt>
                <c:pt idx="8">
                  <c:v>76.923886171164057</c:v>
                </c:pt>
                <c:pt idx="9">
                  <c:v>77.661795407098126</c:v>
                </c:pt>
                <c:pt idx="10">
                  <c:v>80.116959064327489</c:v>
                </c:pt>
                <c:pt idx="11">
                  <c:v>81.66501486620416</c:v>
                </c:pt>
                <c:pt idx="12">
                  <c:v>86.451612903225808</c:v>
                </c:pt>
                <c:pt idx="13">
                  <c:v>87.857142857142861</c:v>
                </c:pt>
                <c:pt idx="14">
                  <c:v>89.275893675527044</c:v>
                </c:pt>
                <c:pt idx="15">
                  <c:v>90</c:v>
                </c:pt>
                <c:pt idx="16">
                  <c:v>92.5</c:v>
                </c:pt>
                <c:pt idx="17">
                  <c:v>92.982456140350877</c:v>
                </c:pt>
                <c:pt idx="18">
                  <c:v>97.241379310344826</c:v>
                </c:pt>
                <c:pt idx="19">
                  <c:v>101.66666666666666</c:v>
                </c:pt>
                <c:pt idx="20">
                  <c:v>101.8987341772152</c:v>
                </c:pt>
                <c:pt idx="21">
                  <c:v>102.85158781594296</c:v>
                </c:pt>
                <c:pt idx="22">
                  <c:v>103.7037037037037</c:v>
                </c:pt>
                <c:pt idx="23">
                  <c:v>103.83275261324042</c:v>
                </c:pt>
                <c:pt idx="24">
                  <c:v>109.16666666666666</c:v>
                </c:pt>
                <c:pt idx="25">
                  <c:v>109.31315483119907</c:v>
                </c:pt>
                <c:pt idx="26">
                  <c:v>109.87202925045705</c:v>
                </c:pt>
                <c:pt idx="27">
                  <c:v>111.60220994475138</c:v>
                </c:pt>
              </c:numCache>
            </c:numRef>
          </c:val>
          <c:extLst>
            <c:ext xmlns:c16="http://schemas.microsoft.com/office/drawing/2014/chart" uri="{C3380CC4-5D6E-409C-BE32-E72D297353CC}">
              <c16:uniqueId val="{00000000-06CC-4A45-8FA8-F9816703962D}"/>
            </c:ext>
          </c:extLst>
        </c:ser>
        <c:dLbls>
          <c:dLblPos val="inEnd"/>
          <c:showLegendKey val="0"/>
          <c:showVal val="1"/>
          <c:showCatName val="0"/>
          <c:showSerName val="0"/>
          <c:showPercent val="0"/>
          <c:showBubbleSize val="0"/>
        </c:dLbls>
        <c:gapWidth val="180"/>
        <c:overlap val="-28"/>
        <c:axId val="479675432"/>
        <c:axId val="539401072"/>
      </c:barChart>
      <c:catAx>
        <c:axId val="4796754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effectLst/>
                <a:latin typeface="+mn-lt"/>
                <a:ea typeface="+mn-ea"/>
                <a:cs typeface="+mn-cs"/>
              </a:defRPr>
            </a:pPr>
            <a:endParaRPr lang="en-US"/>
          </a:p>
        </c:txPr>
        <c:crossAx val="539401072"/>
        <c:crosses val="autoZero"/>
        <c:auto val="1"/>
        <c:lblAlgn val="ctr"/>
        <c:lblOffset val="100"/>
        <c:noMultiLvlLbl val="0"/>
      </c:catAx>
      <c:valAx>
        <c:axId val="539401072"/>
        <c:scaling>
          <c:orientation val="minMax"/>
        </c:scaling>
        <c:delete val="1"/>
        <c:axPos val="l"/>
        <c:numFmt formatCode="0.0" sourceLinked="1"/>
        <c:majorTickMark val="none"/>
        <c:minorTickMark val="none"/>
        <c:tickLblPos val="nextTo"/>
        <c:crossAx val="479675432"/>
        <c:crosses val="autoZero"/>
        <c:crossBetween val="between"/>
      </c:valAx>
      <c:spPr>
        <a:solidFill>
          <a:srgbClr val="E9943A">
            <a:lumMod val="40000"/>
            <a:lumOff val="60000"/>
          </a:srgbClr>
        </a:solid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baseline="0">
                <a:solidFill>
                  <a:schemeClr val="dk1">
                    <a:lumMod val="65000"/>
                    <a:lumOff val="35000"/>
                  </a:schemeClr>
                </a:solidFill>
                <a:effectLst/>
                <a:latin typeface="+mn-lt"/>
                <a:ea typeface="+mn-ea"/>
                <a:cs typeface="+mn-cs"/>
              </a:defRPr>
            </a:pPr>
            <a:r>
              <a:rPr lang="fa-IR" sz="2400" b="0" i="0" u="none" strike="noStrike" kern="1200" baseline="0" dirty="0">
                <a:solidFill>
                  <a:prstClr val="black">
                    <a:lumMod val="65000"/>
                    <a:lumOff val="35000"/>
                  </a:prstClr>
                </a:solidFill>
                <a:effectLst/>
                <a:latin typeface="+mn-lt"/>
                <a:ea typeface="+mn-ea"/>
                <a:cs typeface="B Titr" panose="00000700000000000000" pitchFamily="2" charset="-78"/>
              </a:rPr>
              <a:t>درصد ثبت نتیجه به تعداد نمونه گرفته شده</a:t>
            </a:r>
          </a:p>
        </c:rich>
      </c:tx>
      <c:layout>
        <c:manualLayout>
          <c:xMode val="edge"/>
          <c:yMode val="edge"/>
          <c:x val="0.23890355937522961"/>
          <c:y val="1.7133866850141687E-2"/>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dk1">
                  <a:lumMod val="65000"/>
                  <a:lumOff val="35000"/>
                </a:schemeClr>
              </a:solidFill>
              <a:effectLst/>
              <a:latin typeface="+mn-lt"/>
              <a:ea typeface="+mn-ea"/>
              <a:cs typeface="+mn-cs"/>
            </a:defRPr>
          </a:pPr>
          <a:endParaRPr lang="fa-IR"/>
        </a:p>
      </c:txPr>
    </c:title>
    <c:autoTitleDeleted val="0"/>
    <c:plotArea>
      <c:layout/>
      <c:barChart>
        <c:barDir val="col"/>
        <c:grouping val="clustered"/>
        <c:varyColors val="0"/>
        <c:ser>
          <c:idx val="0"/>
          <c:order val="0"/>
          <c:tx>
            <c:strRef>
              <c:f>Sheet2!$C$2</c:f>
              <c:strCache>
                <c:ptCount val="1"/>
                <c:pt idx="0">
                  <c:v>درصد ثبت نتیجه به نمونه ثبت شده در سامانه سیب</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Sheet2!$B$3:$B$30</c:f>
              <c:strCache>
                <c:ptCount val="28"/>
                <c:pt idx="0">
                  <c:v>لنجان</c:v>
                </c:pt>
                <c:pt idx="1">
                  <c:v>نائین</c:v>
                </c:pt>
                <c:pt idx="2">
                  <c:v>شهرضا</c:v>
                </c:pt>
                <c:pt idx="3">
                  <c:v>ورزنه</c:v>
                </c:pt>
                <c:pt idx="4">
                  <c:v>کوهپایه</c:v>
                </c:pt>
                <c:pt idx="5">
                  <c:v>اصفهان 2</c:v>
                </c:pt>
                <c:pt idx="6">
                  <c:v>اصفهان 1</c:v>
                </c:pt>
                <c:pt idx="7">
                  <c:v>گلپایگان</c:v>
                </c:pt>
                <c:pt idx="8">
                  <c:v>هرند</c:v>
                </c:pt>
                <c:pt idx="9">
                  <c:v>خوانسار</c:v>
                </c:pt>
                <c:pt idx="10">
                  <c:v>خور و بیابانک</c:v>
                </c:pt>
                <c:pt idx="11">
                  <c:v>فلاورجان</c:v>
                </c:pt>
                <c:pt idx="12">
                  <c:v>چادگان</c:v>
                </c:pt>
                <c:pt idx="13">
                  <c:v>استان</c:v>
                </c:pt>
                <c:pt idx="14">
                  <c:v>مبارکه</c:v>
                </c:pt>
                <c:pt idx="15">
                  <c:v>سمیرم</c:v>
                </c:pt>
                <c:pt idx="16">
                  <c:v>شاهین شهر و میمه</c:v>
                </c:pt>
                <c:pt idx="17">
                  <c:v>نجف آباد</c:v>
                </c:pt>
                <c:pt idx="18">
                  <c:v>برخوار</c:v>
                </c:pt>
                <c:pt idx="19">
                  <c:v>دهاقان</c:v>
                </c:pt>
                <c:pt idx="20">
                  <c:v>نطنز</c:v>
                </c:pt>
                <c:pt idx="21">
                  <c:v>فریدن</c:v>
                </c:pt>
                <c:pt idx="22">
                  <c:v>اردستان</c:v>
                </c:pt>
                <c:pt idx="23">
                  <c:v>جرقویه</c:v>
                </c:pt>
                <c:pt idx="24">
                  <c:v>خمینی شهر</c:v>
                </c:pt>
                <c:pt idx="25">
                  <c:v>تیران و کرون</c:v>
                </c:pt>
                <c:pt idx="26">
                  <c:v>بوئین و میاندشت</c:v>
                </c:pt>
                <c:pt idx="27">
                  <c:v>فریدونشهر</c:v>
                </c:pt>
              </c:strCache>
            </c:strRef>
          </c:cat>
          <c:val>
            <c:numRef>
              <c:f>Sheet2!$C$3:$C$30</c:f>
              <c:numCache>
                <c:formatCode>0.0</c:formatCode>
                <c:ptCount val="28"/>
                <c:pt idx="0">
                  <c:v>3.5678889990089195</c:v>
                </c:pt>
                <c:pt idx="1">
                  <c:v>4.375</c:v>
                </c:pt>
                <c:pt idx="2">
                  <c:v>7.4960127591706529</c:v>
                </c:pt>
                <c:pt idx="3">
                  <c:v>9.0090090090090094</c:v>
                </c:pt>
                <c:pt idx="4">
                  <c:v>9.4117647058823533</c:v>
                </c:pt>
                <c:pt idx="5">
                  <c:v>12.648842956638958</c:v>
                </c:pt>
                <c:pt idx="6">
                  <c:v>16.410020684900022</c:v>
                </c:pt>
                <c:pt idx="7">
                  <c:v>16.666666666666664</c:v>
                </c:pt>
                <c:pt idx="8">
                  <c:v>17.307692307692307</c:v>
                </c:pt>
                <c:pt idx="9">
                  <c:v>18.75</c:v>
                </c:pt>
                <c:pt idx="10">
                  <c:v>21.176470588235293</c:v>
                </c:pt>
                <c:pt idx="11">
                  <c:v>21.539871677360221</c:v>
                </c:pt>
                <c:pt idx="12">
                  <c:v>25</c:v>
                </c:pt>
                <c:pt idx="13">
                  <c:v>29.304087107464099</c:v>
                </c:pt>
                <c:pt idx="14">
                  <c:v>34.917733089579521</c:v>
                </c:pt>
                <c:pt idx="15">
                  <c:v>35.465116279069768</c:v>
                </c:pt>
                <c:pt idx="16">
                  <c:v>38.533178114086148</c:v>
                </c:pt>
                <c:pt idx="17">
                  <c:v>39.59638135003479</c:v>
                </c:pt>
                <c:pt idx="18">
                  <c:v>54.11392405063291</c:v>
                </c:pt>
                <c:pt idx="19">
                  <c:v>62.5</c:v>
                </c:pt>
                <c:pt idx="20">
                  <c:v>64.516129032258064</c:v>
                </c:pt>
                <c:pt idx="21">
                  <c:v>68.508287292817684</c:v>
                </c:pt>
                <c:pt idx="22">
                  <c:v>71.034482758620683</c:v>
                </c:pt>
                <c:pt idx="23">
                  <c:v>73.68421052631578</c:v>
                </c:pt>
                <c:pt idx="24">
                  <c:v>87.297472456254056</c:v>
                </c:pt>
                <c:pt idx="25">
                  <c:v>95.818815331010455</c:v>
                </c:pt>
                <c:pt idx="26">
                  <c:v>98.148148148148152</c:v>
                </c:pt>
                <c:pt idx="27">
                  <c:v>99.166666666666671</c:v>
                </c:pt>
              </c:numCache>
            </c:numRef>
          </c:val>
          <c:extLst>
            <c:ext xmlns:c16="http://schemas.microsoft.com/office/drawing/2014/chart" uri="{C3380CC4-5D6E-409C-BE32-E72D297353CC}">
              <c16:uniqueId val="{00000000-EFAB-47EB-805D-AC5CF7BD22FF}"/>
            </c:ext>
          </c:extLst>
        </c:ser>
        <c:dLbls>
          <c:dLblPos val="inEnd"/>
          <c:showLegendKey val="0"/>
          <c:showVal val="1"/>
          <c:showCatName val="0"/>
          <c:showSerName val="0"/>
          <c:showPercent val="0"/>
          <c:showBubbleSize val="0"/>
        </c:dLbls>
        <c:gapWidth val="180"/>
        <c:overlap val="-28"/>
        <c:axId val="476316432"/>
        <c:axId val="476318400"/>
      </c:barChart>
      <c:catAx>
        <c:axId val="4763164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effectLst/>
                <a:latin typeface="+mn-lt"/>
                <a:ea typeface="+mn-ea"/>
                <a:cs typeface="+mn-cs"/>
              </a:defRPr>
            </a:pPr>
            <a:endParaRPr lang="en-US"/>
          </a:p>
        </c:txPr>
        <c:crossAx val="476318400"/>
        <c:crosses val="autoZero"/>
        <c:auto val="1"/>
        <c:lblAlgn val="ctr"/>
        <c:lblOffset val="100"/>
        <c:noMultiLvlLbl val="0"/>
      </c:catAx>
      <c:valAx>
        <c:axId val="476318400"/>
        <c:scaling>
          <c:orientation val="minMax"/>
        </c:scaling>
        <c:delete val="1"/>
        <c:axPos val="l"/>
        <c:numFmt formatCode="0.0" sourceLinked="1"/>
        <c:majorTickMark val="none"/>
        <c:minorTickMark val="none"/>
        <c:tickLblPos val="nextTo"/>
        <c:crossAx val="476316432"/>
        <c:crosses val="autoZero"/>
        <c:crossBetween val="between"/>
      </c:valAx>
      <c:spPr>
        <a:solidFill>
          <a:srgbClr val="E9943A">
            <a:lumMod val="40000"/>
            <a:lumOff val="60000"/>
          </a:srgbClr>
        </a:solid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r>
              <a:rPr lang="fa-IR" sz="1600" dirty="0">
                <a:cs typeface="B Titr" panose="00000700000000000000" pitchFamily="2" charset="-78"/>
              </a:rPr>
              <a:t>درصد موارد پیگیری تست تایید درنرم افزار </a:t>
            </a:r>
            <a:r>
              <a:rPr lang="en-US" dirty="0" err="1"/>
              <a:t>nsp</a:t>
            </a:r>
            <a:endParaRPr lang="en-US" dirty="0"/>
          </a:p>
        </c:rich>
      </c:tx>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Sheet1!$D$2:$D$28</c:f>
              <c:strCache>
                <c:ptCount val="27"/>
                <c:pt idx="0">
                  <c:v>گلپایگان</c:v>
                </c:pt>
                <c:pt idx="1">
                  <c:v>ورزنه</c:v>
                </c:pt>
                <c:pt idx="2">
                  <c:v>دهاقان</c:v>
                </c:pt>
                <c:pt idx="3">
                  <c:v>نائین</c:v>
                </c:pt>
                <c:pt idx="4">
                  <c:v>فریدونشهر</c:v>
                </c:pt>
                <c:pt idx="5">
                  <c:v>اردستان</c:v>
                </c:pt>
                <c:pt idx="6">
                  <c:v>نطنز</c:v>
                </c:pt>
                <c:pt idx="7">
                  <c:v>بوئین و میاندشت</c:v>
                </c:pt>
                <c:pt idx="8">
                  <c:v>جرقویه</c:v>
                </c:pt>
                <c:pt idx="9">
                  <c:v>خور و بیابانک</c:v>
                </c:pt>
                <c:pt idx="10">
                  <c:v>فریدن</c:v>
                </c:pt>
                <c:pt idx="11">
                  <c:v>اصفهان 2</c:v>
                </c:pt>
                <c:pt idx="12">
                  <c:v>شاهین شهر و میمه</c:v>
                </c:pt>
                <c:pt idx="13">
                  <c:v>سمیرم</c:v>
                </c:pt>
                <c:pt idx="14">
                  <c:v>مبارکه</c:v>
                </c:pt>
                <c:pt idx="15">
                  <c:v>شهرضا</c:v>
                </c:pt>
                <c:pt idx="16">
                  <c:v>اصفهان 1</c:v>
                </c:pt>
                <c:pt idx="17">
                  <c:v>برخوار</c:v>
                </c:pt>
                <c:pt idx="18">
                  <c:v>تیران و کرون</c:v>
                </c:pt>
                <c:pt idx="19">
                  <c:v>چادگان</c:v>
                </c:pt>
                <c:pt idx="20">
                  <c:v>خمینی شهر</c:v>
                </c:pt>
                <c:pt idx="21">
                  <c:v>خوانسار</c:v>
                </c:pt>
                <c:pt idx="22">
                  <c:v>فلاورجان</c:v>
                </c:pt>
                <c:pt idx="23">
                  <c:v>کوهپایه</c:v>
                </c:pt>
                <c:pt idx="24">
                  <c:v>لنجان</c:v>
                </c:pt>
                <c:pt idx="25">
                  <c:v>نجف آباد</c:v>
                </c:pt>
                <c:pt idx="26">
                  <c:v>هرند</c:v>
                </c:pt>
              </c:strCache>
            </c:strRef>
          </c:cat>
          <c:val>
            <c:numRef>
              <c:f>Sheet1!$E$2:$E$28</c:f>
              <c:numCache>
                <c:formatCode>0.0</c:formatCode>
                <c:ptCount val="27"/>
                <c:pt idx="0">
                  <c:v>50.877192982456144</c:v>
                </c:pt>
                <c:pt idx="1">
                  <c:v>66.666666666666657</c:v>
                </c:pt>
                <c:pt idx="2">
                  <c:v>71.428571428571431</c:v>
                </c:pt>
                <c:pt idx="3">
                  <c:v>75</c:v>
                </c:pt>
                <c:pt idx="4">
                  <c:v>80</c:v>
                </c:pt>
                <c:pt idx="5">
                  <c:v>83.333333333333343</c:v>
                </c:pt>
                <c:pt idx="6">
                  <c:v>83.333333333333343</c:v>
                </c:pt>
                <c:pt idx="7">
                  <c:v>84.210526315789465</c:v>
                </c:pt>
                <c:pt idx="8">
                  <c:v>91.666666666666657</c:v>
                </c:pt>
                <c:pt idx="9">
                  <c:v>92.307692307692307</c:v>
                </c:pt>
                <c:pt idx="10">
                  <c:v>94.285714285714278</c:v>
                </c:pt>
                <c:pt idx="11">
                  <c:v>94.583333333333329</c:v>
                </c:pt>
                <c:pt idx="12">
                  <c:v>94.623655913978496</c:v>
                </c:pt>
                <c:pt idx="13">
                  <c:v>95.238095238095227</c:v>
                </c:pt>
                <c:pt idx="14">
                  <c:v>96.15384615384616</c:v>
                </c:pt>
                <c:pt idx="15">
                  <c:v>98.245614035087712</c:v>
                </c:pt>
                <c:pt idx="16">
                  <c:v>98.846153846153854</c:v>
                </c:pt>
                <c:pt idx="17">
                  <c:v>100</c:v>
                </c:pt>
                <c:pt idx="18">
                  <c:v>100</c:v>
                </c:pt>
                <c:pt idx="19">
                  <c:v>100</c:v>
                </c:pt>
                <c:pt idx="20">
                  <c:v>100</c:v>
                </c:pt>
                <c:pt idx="21">
                  <c:v>100</c:v>
                </c:pt>
                <c:pt idx="22">
                  <c:v>100</c:v>
                </c:pt>
                <c:pt idx="23">
                  <c:v>100</c:v>
                </c:pt>
                <c:pt idx="24">
                  <c:v>100</c:v>
                </c:pt>
                <c:pt idx="25">
                  <c:v>100</c:v>
                </c:pt>
                <c:pt idx="26">
                  <c:v>100</c:v>
                </c:pt>
              </c:numCache>
            </c:numRef>
          </c:val>
          <c:extLst>
            <c:ext xmlns:c16="http://schemas.microsoft.com/office/drawing/2014/chart" uri="{C3380CC4-5D6E-409C-BE32-E72D297353CC}">
              <c16:uniqueId val="{00000000-EA5A-4432-AB27-E912BA20C4BD}"/>
            </c:ext>
          </c:extLst>
        </c:ser>
        <c:dLbls>
          <c:showLegendKey val="0"/>
          <c:showVal val="0"/>
          <c:showCatName val="0"/>
          <c:showSerName val="0"/>
          <c:showPercent val="0"/>
          <c:showBubbleSize val="0"/>
        </c:dLbls>
        <c:gapWidth val="198"/>
        <c:overlap val="-28"/>
        <c:axId val="495824664"/>
        <c:axId val="495818760"/>
      </c:barChart>
      <c:catAx>
        <c:axId val="495824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en-US"/>
          </a:p>
        </c:txPr>
        <c:crossAx val="495818760"/>
        <c:crosses val="autoZero"/>
        <c:auto val="1"/>
        <c:lblAlgn val="ctr"/>
        <c:lblOffset val="100"/>
        <c:noMultiLvlLbl val="0"/>
      </c:catAx>
      <c:valAx>
        <c:axId val="49581876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495824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Sheet2!$D$3:$D$29</c:f>
              <c:strCache>
                <c:ptCount val="27"/>
                <c:pt idx="0">
                  <c:v>اردستان</c:v>
                </c:pt>
                <c:pt idx="1">
                  <c:v>اصفهان 1</c:v>
                </c:pt>
                <c:pt idx="2">
                  <c:v>اصفهان 2</c:v>
                </c:pt>
                <c:pt idx="3">
                  <c:v>برخوار</c:v>
                </c:pt>
                <c:pt idx="4">
                  <c:v>بوئین و میاندشت</c:v>
                </c:pt>
                <c:pt idx="5">
                  <c:v>تیران و کرون</c:v>
                </c:pt>
                <c:pt idx="6">
                  <c:v>جرقویه</c:v>
                </c:pt>
                <c:pt idx="7">
                  <c:v>چادگان</c:v>
                </c:pt>
                <c:pt idx="8">
                  <c:v>خمینی شهر</c:v>
                </c:pt>
                <c:pt idx="9">
                  <c:v>خوانسار</c:v>
                </c:pt>
                <c:pt idx="10">
                  <c:v>خور و بیابانک</c:v>
                </c:pt>
                <c:pt idx="11">
                  <c:v>دهاقان</c:v>
                </c:pt>
                <c:pt idx="12">
                  <c:v>سمیرم</c:v>
                </c:pt>
                <c:pt idx="13">
                  <c:v>شاهین شهر و میمه</c:v>
                </c:pt>
                <c:pt idx="14">
                  <c:v>شهرضا</c:v>
                </c:pt>
                <c:pt idx="15">
                  <c:v>فریدن</c:v>
                </c:pt>
                <c:pt idx="16">
                  <c:v>فریدونشهر</c:v>
                </c:pt>
                <c:pt idx="17">
                  <c:v>فلاورجان</c:v>
                </c:pt>
                <c:pt idx="18">
                  <c:v>کوهپایه</c:v>
                </c:pt>
                <c:pt idx="19">
                  <c:v>گلپایگان</c:v>
                </c:pt>
                <c:pt idx="20">
                  <c:v>لنجان</c:v>
                </c:pt>
                <c:pt idx="21">
                  <c:v>مبارکه</c:v>
                </c:pt>
                <c:pt idx="22">
                  <c:v>نائین</c:v>
                </c:pt>
                <c:pt idx="23">
                  <c:v>نجف آباد</c:v>
                </c:pt>
                <c:pt idx="24">
                  <c:v>نطنز</c:v>
                </c:pt>
                <c:pt idx="25">
                  <c:v>هرند</c:v>
                </c:pt>
                <c:pt idx="26">
                  <c:v>ورزنه</c:v>
                </c:pt>
              </c:strCache>
            </c:strRef>
          </c:cat>
          <c:val>
            <c:numRef>
              <c:f>Sheet2!$E$3:$E$29</c:f>
              <c:numCache>
                <c:formatCode>0.0</c:formatCode>
                <c:ptCount val="27"/>
                <c:pt idx="0">
                  <c:v>29.166666666666668</c:v>
                </c:pt>
                <c:pt idx="1">
                  <c:v>21.73076923076923</c:v>
                </c:pt>
                <c:pt idx="2">
                  <c:v>22.708333333333332</c:v>
                </c:pt>
                <c:pt idx="3">
                  <c:v>11.320754716981133</c:v>
                </c:pt>
                <c:pt idx="4">
                  <c:v>0</c:v>
                </c:pt>
                <c:pt idx="5">
                  <c:v>18.181818181818183</c:v>
                </c:pt>
                <c:pt idx="6">
                  <c:v>33.333333333333329</c:v>
                </c:pt>
                <c:pt idx="7">
                  <c:v>23.52941176470588</c:v>
                </c:pt>
                <c:pt idx="8">
                  <c:v>13.636363636363635</c:v>
                </c:pt>
                <c:pt idx="9">
                  <c:v>0</c:v>
                </c:pt>
                <c:pt idx="10">
                  <c:v>30.76923076923077</c:v>
                </c:pt>
                <c:pt idx="11">
                  <c:v>0</c:v>
                </c:pt>
                <c:pt idx="12">
                  <c:v>33.333333333333329</c:v>
                </c:pt>
                <c:pt idx="13">
                  <c:v>9.67741935483871</c:v>
                </c:pt>
                <c:pt idx="14">
                  <c:v>15.789473684210526</c:v>
                </c:pt>
                <c:pt idx="15">
                  <c:v>20</c:v>
                </c:pt>
                <c:pt idx="16">
                  <c:v>20</c:v>
                </c:pt>
                <c:pt idx="17">
                  <c:v>10.416666666666668</c:v>
                </c:pt>
                <c:pt idx="18">
                  <c:v>36.363636363636367</c:v>
                </c:pt>
                <c:pt idx="19">
                  <c:v>36.84210526315789</c:v>
                </c:pt>
                <c:pt idx="20">
                  <c:v>18.478260869565215</c:v>
                </c:pt>
                <c:pt idx="21">
                  <c:v>15.384615384615385</c:v>
                </c:pt>
                <c:pt idx="22">
                  <c:v>43.75</c:v>
                </c:pt>
                <c:pt idx="23">
                  <c:v>11.184210526315789</c:v>
                </c:pt>
                <c:pt idx="24">
                  <c:v>20</c:v>
                </c:pt>
                <c:pt idx="25">
                  <c:v>33.333333333333329</c:v>
                </c:pt>
                <c:pt idx="26">
                  <c:v>0</c:v>
                </c:pt>
              </c:numCache>
            </c:numRef>
          </c:val>
          <c:extLst>
            <c:ext xmlns:c16="http://schemas.microsoft.com/office/drawing/2014/chart" uri="{C3380CC4-5D6E-409C-BE32-E72D297353CC}">
              <c16:uniqueId val="{00000000-0781-4452-AFB4-864A940F5A5D}"/>
            </c:ext>
          </c:extLst>
        </c:ser>
        <c:dLbls>
          <c:showLegendKey val="0"/>
          <c:showVal val="0"/>
          <c:showCatName val="0"/>
          <c:showSerName val="0"/>
          <c:showPercent val="0"/>
          <c:showBubbleSize val="0"/>
        </c:dLbls>
        <c:gapWidth val="219"/>
        <c:overlap val="-27"/>
        <c:axId val="503207784"/>
        <c:axId val="503211392"/>
      </c:barChart>
      <c:catAx>
        <c:axId val="503207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B Titr" panose="00000700000000000000" pitchFamily="2" charset="-78"/>
              </a:defRPr>
            </a:pPr>
            <a:endParaRPr lang="en-US"/>
          </a:p>
        </c:txPr>
        <c:crossAx val="503211392"/>
        <c:crosses val="autoZero"/>
        <c:auto val="1"/>
        <c:lblAlgn val="ctr"/>
        <c:lblOffset val="100"/>
        <c:noMultiLvlLbl val="0"/>
      </c:catAx>
      <c:valAx>
        <c:axId val="503211392"/>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503207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0.0502</cdr:x>
      <cdr:y>0.30573</cdr:y>
    </cdr:from>
    <cdr:to>
      <cdr:x>0.98698</cdr:x>
      <cdr:y>0.30573</cdr:y>
    </cdr:to>
    <cdr:cxnSp macro="">
      <cdr:nvCxnSpPr>
        <cdr:cNvPr id="7" name="Straight Connector 6">
          <a:extLst xmlns:a="http://schemas.openxmlformats.org/drawingml/2006/main">
            <a:ext uri="{FF2B5EF4-FFF2-40B4-BE49-F238E27FC236}">
              <a16:creationId xmlns:a16="http://schemas.microsoft.com/office/drawing/2014/main" id="{97DC43FB-A329-58C3-1F42-D5A3CF1A1665}"/>
            </a:ext>
          </a:extLst>
        </cdr:cNvPr>
        <cdr:cNvCxnSpPr/>
      </cdr:nvCxnSpPr>
      <cdr:spPr>
        <a:xfrm xmlns:a="http://schemas.openxmlformats.org/drawingml/2006/main">
          <a:off x="554062" y="1149532"/>
          <a:ext cx="10340360" cy="0"/>
        </a:xfrm>
        <a:prstGeom xmlns:a="http://schemas.openxmlformats.org/drawingml/2006/main" prst="line">
          <a:avLst/>
        </a:prstGeom>
        <a:ln xmlns:a="http://schemas.openxmlformats.org/drawingml/2006/main"/>
      </cdr:spPr>
      <cdr:style>
        <a:lnRef xmlns:a="http://schemas.openxmlformats.org/drawingml/2006/main" idx="3">
          <a:schemeClr val="accent4"/>
        </a:lnRef>
        <a:fillRef xmlns:a="http://schemas.openxmlformats.org/drawingml/2006/main" idx="0">
          <a:schemeClr val="accent4"/>
        </a:fillRef>
        <a:effectRef xmlns:a="http://schemas.openxmlformats.org/drawingml/2006/main" idx="2">
          <a:schemeClr val="accent4"/>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688FDB-75E2-4764-8E51-E7A42116B1F7}" type="datetimeFigureOut">
              <a:rPr lang="en-US" smtClean="0"/>
              <a:t>12/29/2025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5A7101-725A-4F03-8821-C1F6943E8B95}" type="slidenum">
              <a:rPr lang="en-US" smtClean="0"/>
              <a:t>‹#›</a:t>
            </a:fld>
            <a:endParaRPr lang="en-US"/>
          </a:p>
        </p:txBody>
      </p:sp>
    </p:spTree>
    <p:extLst>
      <p:ext uri="{BB962C8B-B14F-4D97-AF65-F5344CB8AC3E}">
        <p14:creationId xmlns:p14="http://schemas.microsoft.com/office/powerpoint/2010/main" val="329790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376967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204CB37-1459-4EE4-B54D-473C73E111F9}"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940008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38157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1145741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232450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0204CB37-1459-4EE4-B54D-473C73E111F9}" type="datetimeFigureOut">
              <a:rPr lang="en-US" smtClean="0"/>
              <a:t>12/29/2025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6509630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0204CB37-1459-4EE4-B54D-473C73E111F9}" type="datetimeFigureOut">
              <a:rPr lang="en-US" smtClean="0"/>
              <a:t>12/29/2025</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2315554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2514148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402132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837382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204CB37-1459-4EE4-B54D-473C73E111F9}"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537474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04CB37-1459-4EE4-B54D-473C73E111F9}"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769572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04CB37-1459-4EE4-B54D-473C73E111F9}" type="datetimeFigureOut">
              <a:rPr lang="en-US" smtClean="0"/>
              <a:t>12/29/2025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358364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04CB37-1459-4EE4-B54D-473C73E111F9}" type="datetimeFigureOut">
              <a:rPr lang="en-US" smtClean="0"/>
              <a:t>12/29/2025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645650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04CB37-1459-4EE4-B54D-473C73E111F9}" type="datetimeFigureOut">
              <a:rPr lang="en-US" smtClean="0"/>
              <a:t>12/29/2025</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1658366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204CB37-1459-4EE4-B54D-473C73E111F9}"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3600061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204CB37-1459-4EE4-B54D-473C73E111F9}"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37F24520-35BA-4620-9777-1AFE76973E4C}" type="slidenum">
              <a:rPr lang="en-US" smtClean="0"/>
              <a:t>‹#›</a:t>
            </a:fld>
            <a:endParaRPr lang="en-US"/>
          </a:p>
        </p:txBody>
      </p:sp>
    </p:spTree>
    <p:extLst>
      <p:ext uri="{BB962C8B-B14F-4D97-AF65-F5344CB8AC3E}">
        <p14:creationId xmlns:p14="http://schemas.microsoft.com/office/powerpoint/2010/main" val="4131888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0204CB37-1459-4EE4-B54D-473C73E111F9}" type="datetimeFigureOut">
              <a:rPr lang="en-US" smtClean="0"/>
              <a:t>12/29/2025</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37F24520-35BA-4620-9777-1AFE76973E4C}" type="slidenum">
              <a:rPr lang="en-US" smtClean="0"/>
              <a:t>‹#›</a:t>
            </a:fld>
            <a:endParaRPr lang="en-US"/>
          </a:p>
        </p:txBody>
      </p:sp>
    </p:spTree>
    <p:extLst>
      <p:ext uri="{BB962C8B-B14F-4D97-AF65-F5344CB8AC3E}">
        <p14:creationId xmlns:p14="http://schemas.microsoft.com/office/powerpoint/2010/main" val="298894246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5474" y="1564155"/>
            <a:ext cx="9444446" cy="3504234"/>
          </a:xfrm>
        </p:spPr>
        <p:txBody>
          <a:bodyPr/>
          <a:lstStyle/>
          <a:p>
            <a:pPr algn="ctr" rtl="1"/>
            <a:r>
              <a:rPr lang="fa-IR" dirty="0">
                <a:cs typeface="B Titr" panose="00000700000000000000" pitchFamily="2" charset="-78"/>
              </a:rPr>
              <a:t>برنامه غربالگری کم کاری تیروئید نوزادان </a:t>
            </a:r>
            <a:br>
              <a:rPr lang="fa-IR" dirty="0">
                <a:cs typeface="B Titr" panose="00000700000000000000" pitchFamily="2" charset="-78"/>
              </a:rPr>
            </a:br>
            <a:br>
              <a:rPr lang="fa-IR" dirty="0">
                <a:cs typeface="B Titr" panose="00000700000000000000" pitchFamily="2" charset="-78"/>
              </a:rPr>
            </a:br>
            <a:r>
              <a:rPr lang="fa-IR" dirty="0">
                <a:cs typeface="B Titr" panose="00000700000000000000" pitchFamily="2" charset="-78"/>
              </a:rPr>
              <a:t>1404/10/9</a:t>
            </a:r>
            <a:endParaRPr lang="en-US" dirty="0">
              <a:cs typeface="B Titr" panose="00000700000000000000" pitchFamily="2" charset="-78"/>
            </a:endParaRPr>
          </a:p>
        </p:txBody>
      </p:sp>
    </p:spTree>
    <p:extLst>
      <p:ext uri="{BB962C8B-B14F-4D97-AF65-F5344CB8AC3E}">
        <p14:creationId xmlns:p14="http://schemas.microsoft.com/office/powerpoint/2010/main" val="4166062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chemeClr val="bg1"/>
                </a:solidFill>
                <a:cs typeface="B Titr" panose="00000700000000000000" pitchFamily="2" charset="-78"/>
              </a:rPr>
              <a:t>روش مصرف قرص لووتيروكسين</a:t>
            </a:r>
            <a:br>
              <a:rPr lang="en-US" dirty="0">
                <a:solidFill>
                  <a:srgbClr val="006666"/>
                </a:solidFill>
              </a:rPr>
            </a:br>
            <a:endParaRPr lang="en-US" dirty="0"/>
          </a:p>
        </p:txBody>
      </p:sp>
      <p:sp>
        <p:nvSpPr>
          <p:cNvPr id="3" name="Content Placeholder 2"/>
          <p:cNvSpPr>
            <a:spLocks noGrp="1"/>
          </p:cNvSpPr>
          <p:nvPr>
            <p:ph idx="1"/>
          </p:nvPr>
        </p:nvSpPr>
        <p:spPr>
          <a:xfrm>
            <a:off x="618978" y="2603499"/>
            <a:ext cx="10860259" cy="3769165"/>
          </a:xfrm>
        </p:spPr>
        <p:txBody>
          <a:bodyPr>
            <a:normAutofit fontScale="92500" lnSpcReduction="10000"/>
          </a:bodyPr>
          <a:lstStyle/>
          <a:p>
            <a:pPr algn="justLow" rtl="1">
              <a:buClr>
                <a:srgbClr val="800000"/>
              </a:buClr>
              <a:buFont typeface="Wingdings" panose="05000000000000000000" pitchFamily="2" charset="2"/>
              <a:buChar char="ü"/>
              <a:defRPr/>
            </a:pPr>
            <a:r>
              <a:rPr lang="fa-IR" b="1" dirty="0">
                <a:cs typeface="B Nazanin" pitchFamily="2" charset="-78"/>
              </a:rPr>
              <a:t>روش چك كردن تاريخ انقضاي دارو به والدين آموزش داده شود.</a:t>
            </a:r>
            <a:endParaRPr lang="en-US" b="1" dirty="0">
              <a:cs typeface="B Nazanin" pitchFamily="2" charset="-78"/>
            </a:endParaRPr>
          </a:p>
          <a:p>
            <a:pPr algn="justLow" rtl="1">
              <a:buClr>
                <a:srgbClr val="800000"/>
              </a:buClr>
              <a:buFont typeface="Wingdings" panose="05000000000000000000" pitchFamily="2" charset="2"/>
              <a:buChar char="ü"/>
              <a:defRPr/>
            </a:pPr>
            <a:r>
              <a:rPr lang="en-US" b="1" dirty="0">
                <a:cs typeface="B Nazanin" pitchFamily="2" charset="-78"/>
              </a:rPr>
              <a:t> </a:t>
            </a:r>
            <a:r>
              <a:rPr lang="fa-IR" b="1" dirty="0">
                <a:cs typeface="B Nazanin" pitchFamily="2" charset="-78"/>
              </a:rPr>
              <a:t>دارو بايد بر اساس شرايط درج شده در بروشور نگهداري شده و نبايد در حرارت بالا و در معـرض نـور خورشـيد قـرارگيرد.</a:t>
            </a:r>
          </a:p>
          <a:p>
            <a:pPr algn="justLow" rtl="1">
              <a:buClr>
                <a:srgbClr val="800000"/>
              </a:buClr>
              <a:buFont typeface="Wingdings" panose="05000000000000000000" pitchFamily="2" charset="2"/>
              <a:buChar char="ü"/>
              <a:defRPr/>
            </a:pPr>
            <a:r>
              <a:rPr lang="fa-IR" b="1" dirty="0">
                <a:cs typeface="B Nazanin" pitchFamily="2" charset="-78"/>
              </a:rPr>
              <a:t>دارو، يك بار در روز، حداقل30 دقيقه قبل از تغذيه،  به بيمار خورانده شود.</a:t>
            </a:r>
          </a:p>
          <a:p>
            <a:pPr algn="justLow" rtl="1">
              <a:buClr>
                <a:srgbClr val="800000"/>
              </a:buClr>
              <a:buFont typeface="Wingdings" panose="05000000000000000000" pitchFamily="2" charset="2"/>
              <a:buChar char="ü"/>
              <a:defRPr/>
            </a:pPr>
            <a:r>
              <a:rPr lang="fa-IR" b="1" dirty="0">
                <a:cs typeface="B Nazanin" pitchFamily="2" charset="-78"/>
              </a:rPr>
              <a:t>قرص باید خرد و در آب جوشيده حل شود.</a:t>
            </a:r>
          </a:p>
          <a:p>
            <a:pPr algn="justLow" rtl="1">
              <a:buClr>
                <a:srgbClr val="800000"/>
              </a:buClr>
              <a:buFont typeface="Wingdings" panose="05000000000000000000" pitchFamily="2" charset="2"/>
              <a:buChar char="ü"/>
              <a:defRPr/>
            </a:pPr>
            <a:r>
              <a:rPr lang="fa-IR" b="1" dirty="0">
                <a:cs typeface="B Nazanin" pitchFamily="2" charset="-78"/>
              </a:rPr>
              <a:t>حل كردن قرص و نگهداشتن آن براي روزهاي ديگر اصلاً توصيه نمي شود.</a:t>
            </a:r>
            <a:endParaRPr lang="en-US" b="1" dirty="0">
              <a:cs typeface="B Nazanin" pitchFamily="2" charset="-78"/>
            </a:endParaRPr>
          </a:p>
          <a:p>
            <a:pPr algn="justLow" rtl="1">
              <a:buClr>
                <a:srgbClr val="800000"/>
              </a:buClr>
              <a:buFont typeface="Wingdings" panose="05000000000000000000" pitchFamily="2" charset="2"/>
              <a:buChar char="ü"/>
              <a:defRPr/>
            </a:pPr>
            <a:r>
              <a:rPr lang="en-US" b="1" dirty="0">
                <a:cs typeface="B Nazanin" pitchFamily="2" charset="-78"/>
              </a:rPr>
              <a:t> </a:t>
            </a:r>
            <a:r>
              <a:rPr lang="fa-IR" b="1" dirty="0">
                <a:cs typeface="B Nazanin" pitchFamily="2" charset="-78"/>
              </a:rPr>
              <a:t>قرص هاي لووتيروكسين را نبايد با شيرخشك هاي حاوي پروتئین سویا مخلوط کرد و یا همراه تركيبات آهن دار به شيرخوار خوراند.</a:t>
            </a:r>
          </a:p>
          <a:p>
            <a:pPr algn="justLow" rtl="1">
              <a:buClr>
                <a:srgbClr val="800000"/>
              </a:buClr>
              <a:buFont typeface="Wingdings" panose="05000000000000000000" pitchFamily="2" charset="2"/>
              <a:buChar char="ü"/>
              <a:defRPr/>
            </a:pPr>
            <a:r>
              <a:rPr lang="fa-IR" b="1" dirty="0">
                <a:cs typeface="B Nazanin" pitchFamily="2" charset="-78"/>
              </a:rPr>
              <a:t>	 (</a:t>
            </a:r>
            <a:r>
              <a:rPr lang="fa-IR" b="1" dirty="0">
                <a:solidFill>
                  <a:srgbClr val="C00000"/>
                </a:solidFill>
                <a:cs typeface="B Nazanin" pitchFamily="2" charset="-78"/>
              </a:rPr>
              <a:t>تركيبات سويا و آهن ممكن است مانع جذب دارو شوند</a:t>
            </a:r>
            <a:r>
              <a:rPr lang="fa-IR" b="1" dirty="0">
                <a:cs typeface="B Nazanin" pitchFamily="2" charset="-78"/>
              </a:rPr>
              <a:t>).</a:t>
            </a:r>
            <a:endParaRPr lang="en-US" b="1" dirty="0">
              <a:cs typeface="B Nazanin" pitchFamily="2" charset="-78"/>
            </a:endParaRPr>
          </a:p>
          <a:p>
            <a:pPr algn="justLow" rtl="1">
              <a:buClr>
                <a:srgbClr val="800000"/>
              </a:buClr>
              <a:buFont typeface="Wingdings" panose="05000000000000000000" pitchFamily="2" charset="2"/>
              <a:buChar char="ü"/>
              <a:defRPr/>
            </a:pPr>
            <a:r>
              <a:rPr lang="fa-IR" b="1" dirty="0">
                <a:cs typeface="B Nazanin" pitchFamily="2" charset="-78"/>
              </a:rPr>
              <a:t>مصرف قرص لووتيروكسين بايد با مصرف داروهای كلسيم دار حداقل 4 ساعت فاصله داشته باشد.</a:t>
            </a:r>
          </a:p>
          <a:p>
            <a:pPr algn="justLow" rtl="1">
              <a:buClr>
                <a:srgbClr val="800000"/>
              </a:buClr>
              <a:buFont typeface="Wingdings" panose="05000000000000000000" pitchFamily="2" charset="2"/>
              <a:buChar char="ü"/>
              <a:defRPr/>
            </a:pPr>
            <a:r>
              <a:rPr lang="fa-IR" b="1" dirty="0">
                <a:cs typeface="B Nazanin" pitchFamily="2" charset="-78"/>
              </a:rPr>
              <a:t>مصرف قرص لووتيروكسين بايد با مصرف داروهاي آهن دار  1-2 ساعت فاصله داشته باشد.</a:t>
            </a:r>
          </a:p>
          <a:p>
            <a:pPr algn="justLow" rtl="1">
              <a:buClr>
                <a:srgbClr val="800000"/>
              </a:buClr>
              <a:buFont typeface="Wingdings" panose="05000000000000000000" pitchFamily="2" charset="2"/>
              <a:buChar char="ü"/>
              <a:defRPr/>
            </a:pPr>
            <a:r>
              <a:rPr lang="fa-IR" b="1" dirty="0">
                <a:cs typeface="B Nazanin" pitchFamily="2" charset="-78"/>
              </a:rPr>
              <a:t>در صورت استفراغ شيرخوار (</a:t>
            </a:r>
            <a:r>
              <a:rPr lang="fa-IR" dirty="0">
                <a:cs typeface="B Nazanin" pitchFamily="2" charset="-78"/>
              </a:rPr>
              <a:t>در كم تر از نيم ساعت از مصرف دارو</a:t>
            </a:r>
            <a:r>
              <a:rPr lang="fa-IR" b="1" dirty="0">
                <a:cs typeface="B Nazanin" pitchFamily="2" charset="-78"/>
              </a:rPr>
              <a:t>) مي بايست مجدداً دارو به وي خورانده شود.</a:t>
            </a:r>
          </a:p>
          <a:p>
            <a:endParaRPr lang="en-US" dirty="0"/>
          </a:p>
        </p:txBody>
      </p:sp>
    </p:spTree>
    <p:extLst>
      <p:ext uri="{BB962C8B-B14F-4D97-AF65-F5344CB8AC3E}">
        <p14:creationId xmlns:p14="http://schemas.microsoft.com/office/powerpoint/2010/main" val="1273888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70709"/>
            <a:ext cx="8761413" cy="1254034"/>
          </a:xfrm>
        </p:spPr>
        <p:txBody>
          <a:bodyPr/>
          <a:lstStyle/>
          <a:p>
            <a:pPr algn="ctr"/>
            <a:r>
              <a:rPr lang="fa-IR" b="1" dirty="0">
                <a:cs typeface="B Titr" panose="00000700000000000000" pitchFamily="2" charset="-78"/>
              </a:rPr>
              <a:t>مهمترین شاخص های برنامه</a:t>
            </a:r>
            <a:br>
              <a:rPr lang="fa-IR" b="1" dirty="0">
                <a:cs typeface="B Titr" panose="00000700000000000000" pitchFamily="2" charset="-78"/>
              </a:rPr>
            </a:br>
            <a:endParaRPr lang="en-US" dirty="0"/>
          </a:p>
        </p:txBody>
      </p:sp>
      <p:sp>
        <p:nvSpPr>
          <p:cNvPr id="3" name="Content Placeholder 2"/>
          <p:cNvSpPr>
            <a:spLocks noGrp="1"/>
          </p:cNvSpPr>
          <p:nvPr>
            <p:ph idx="1"/>
          </p:nvPr>
        </p:nvSpPr>
        <p:spPr/>
        <p:txBody>
          <a:bodyPr>
            <a:normAutofit/>
          </a:bodyPr>
          <a:lstStyle/>
          <a:p>
            <a:pPr algn="ctr" rtl="1">
              <a:buFontTx/>
              <a:buChar char="-"/>
            </a:pPr>
            <a:endParaRPr lang="fa-IR" sz="2800" b="1" dirty="0">
              <a:cs typeface="B Titr" panose="00000700000000000000" pitchFamily="2" charset="-78"/>
            </a:endParaRPr>
          </a:p>
          <a:p>
            <a:pPr algn="ctr" rtl="1">
              <a:buFontTx/>
              <a:buChar char="-"/>
            </a:pPr>
            <a:endParaRPr lang="fa-IR" sz="2800" b="1" dirty="0">
              <a:cs typeface="B Titr" panose="00000700000000000000" pitchFamily="2" charset="-78"/>
            </a:endParaRPr>
          </a:p>
          <a:p>
            <a:pPr algn="ctr" rtl="1">
              <a:buFontTx/>
              <a:buChar char="-"/>
            </a:pPr>
            <a:r>
              <a:rPr lang="fa-IR" sz="2800" b="1" dirty="0">
                <a:cs typeface="B Titr" panose="00000700000000000000" pitchFamily="2" charset="-78"/>
              </a:rPr>
              <a:t>مقایسه استان اصفهان با کشور در سال 1403</a:t>
            </a:r>
          </a:p>
          <a:p>
            <a:pPr algn="ctr" rtl="1">
              <a:buFontTx/>
              <a:buChar char="-"/>
            </a:pPr>
            <a:r>
              <a:rPr lang="fa-IR" sz="2800" b="1" dirty="0">
                <a:cs typeface="B Titr" panose="00000700000000000000" pitchFamily="2" charset="-78"/>
              </a:rPr>
              <a:t>مقایسه شهرستانها در شش ماهه اول 1404</a:t>
            </a:r>
            <a:endParaRPr lang="en-US" sz="2800" b="1" dirty="0">
              <a:cs typeface="B Titr" panose="00000700000000000000" pitchFamily="2" charset="-78"/>
            </a:endParaRPr>
          </a:p>
        </p:txBody>
      </p:sp>
    </p:spTree>
    <p:extLst>
      <p:ext uri="{BB962C8B-B14F-4D97-AF65-F5344CB8AC3E}">
        <p14:creationId xmlns:p14="http://schemas.microsoft.com/office/powerpoint/2010/main" val="272938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14676031"/>
              </p:ext>
            </p:extLst>
          </p:nvPr>
        </p:nvGraphicFramePr>
        <p:xfrm>
          <a:off x="815926" y="973668"/>
          <a:ext cx="10592972" cy="5700854"/>
        </p:xfrm>
        <a:graphic>
          <a:graphicData uri="http://schemas.openxmlformats.org/drawingml/2006/table">
            <a:tbl>
              <a:tblPr firstRow="1" firstCol="1" bandRow="1"/>
              <a:tblGrid>
                <a:gridCol w="2929821">
                  <a:extLst>
                    <a:ext uri="{9D8B030D-6E8A-4147-A177-3AD203B41FA5}">
                      <a16:colId xmlns:a16="http://schemas.microsoft.com/office/drawing/2014/main" val="3231671133"/>
                    </a:ext>
                  </a:extLst>
                </a:gridCol>
                <a:gridCol w="1673188">
                  <a:extLst>
                    <a:ext uri="{9D8B030D-6E8A-4147-A177-3AD203B41FA5}">
                      <a16:colId xmlns:a16="http://schemas.microsoft.com/office/drawing/2014/main" val="2558746885"/>
                    </a:ext>
                  </a:extLst>
                </a:gridCol>
                <a:gridCol w="1798852">
                  <a:extLst>
                    <a:ext uri="{9D8B030D-6E8A-4147-A177-3AD203B41FA5}">
                      <a16:colId xmlns:a16="http://schemas.microsoft.com/office/drawing/2014/main" val="1787510531"/>
                    </a:ext>
                  </a:extLst>
                </a:gridCol>
                <a:gridCol w="2215401">
                  <a:extLst>
                    <a:ext uri="{9D8B030D-6E8A-4147-A177-3AD203B41FA5}">
                      <a16:colId xmlns:a16="http://schemas.microsoft.com/office/drawing/2014/main" val="3060647742"/>
                    </a:ext>
                  </a:extLst>
                </a:gridCol>
                <a:gridCol w="1975710">
                  <a:extLst>
                    <a:ext uri="{9D8B030D-6E8A-4147-A177-3AD203B41FA5}">
                      <a16:colId xmlns:a16="http://schemas.microsoft.com/office/drawing/2014/main" val="2495552728"/>
                    </a:ext>
                  </a:extLst>
                </a:gridCol>
              </a:tblGrid>
              <a:tr h="446087">
                <a:tc>
                  <a:txBody>
                    <a:bodyPr/>
                    <a:lstStyle/>
                    <a:p>
                      <a:pPr algn="ctr">
                        <a:lnSpc>
                          <a:spcPct val="107000"/>
                        </a:lnSpc>
                        <a:spcAft>
                          <a:spcPts val="0"/>
                        </a:spcAft>
                      </a:pPr>
                      <a:r>
                        <a:rPr lang="fa-IR" sz="1400" b="0">
                          <a:effectLst/>
                          <a:latin typeface="Calibri" panose="020F0502020204030204" pitchFamily="34" charset="0"/>
                          <a:ea typeface="Calibri" panose="020F0502020204030204" pitchFamily="34" charset="0"/>
                          <a:cs typeface="B Titr" panose="00000700000000000000" pitchFamily="2" charset="-78"/>
                        </a:rPr>
                        <a:t>ایده آل</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کشور 1403</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اصفهان 1403</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عنوان شاخص</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2429273284"/>
                  </a:ext>
                </a:extLst>
              </a:tr>
              <a:tr h="223906">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مساوی یا بیش تر از 95 %</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99.5</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99.1</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پوشش</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2080048915"/>
                  </a:ext>
                </a:extLst>
              </a:tr>
              <a:tr h="223906">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48.7</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48.6</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200" b="0" dirty="0">
                          <a:effectLst/>
                          <a:latin typeface="Calibri" panose="020F0502020204030204" pitchFamily="34" charset="0"/>
                          <a:ea typeface="Calibri" panose="020F0502020204030204" pitchFamily="34" charset="0"/>
                          <a:cs typeface="B Titr" panose="00000700000000000000" pitchFamily="2" charset="-78"/>
                        </a:rPr>
                        <a:t>درصد دختر متولد شده</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2307743302"/>
                  </a:ext>
                </a:extLst>
              </a:tr>
              <a:tr h="223906">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51.3</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51.4</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200" b="0" dirty="0">
                          <a:effectLst/>
                          <a:latin typeface="Calibri" panose="020F0502020204030204" pitchFamily="34" charset="0"/>
                          <a:ea typeface="Calibri" panose="020F0502020204030204" pitchFamily="34" charset="0"/>
                          <a:cs typeface="B Titr" panose="00000700000000000000" pitchFamily="2" charset="-78"/>
                        </a:rPr>
                        <a:t>درصد پسر متولد شده</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2312318013"/>
                  </a:ext>
                </a:extLst>
              </a:tr>
              <a:tr h="223906">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2.5</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5</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درصد فراخوان</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2205061106"/>
                  </a:ext>
                </a:extLst>
              </a:tr>
              <a:tr h="223906">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35-20%</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30.6</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55</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درصد غربالگری مجدد</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4038059627"/>
                  </a:ext>
                </a:extLst>
              </a:tr>
              <a:tr h="223906">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91.3</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86</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درصد نوزادان متولد شده ترم</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3920062099"/>
                  </a:ext>
                </a:extLst>
              </a:tr>
              <a:tr h="223906">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8.7</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14</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درصد نوزادان متولد شده نارس</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1299619029"/>
                  </a:ext>
                </a:extLst>
              </a:tr>
              <a:tr h="223906">
                <a:tc>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مساوی یا کم تر از 1%</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0.6</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0">
                          <a:effectLst/>
                          <a:latin typeface="Calibri" panose="020F0502020204030204" pitchFamily="34" charset="0"/>
                          <a:ea typeface="Calibri" panose="020F0502020204030204" pitchFamily="34" charset="0"/>
                          <a:cs typeface="B Titr" panose="00000700000000000000" pitchFamily="2" charset="-78"/>
                        </a:rPr>
                        <a:t>0.7</a:t>
                      </a:r>
                      <a:endParaRPr lang="en-US" sz="1200" b="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2">
                  <a:txBody>
                    <a:bodyPr/>
                    <a:lstStyle/>
                    <a:p>
                      <a:pPr algn="ctr">
                        <a:lnSpc>
                          <a:spcPct val="107000"/>
                        </a:lnSpc>
                        <a:spcAft>
                          <a:spcPts val="0"/>
                        </a:spcAft>
                      </a:pPr>
                      <a:r>
                        <a:rPr lang="ar-SA" sz="1400" b="0" dirty="0">
                          <a:effectLst/>
                          <a:latin typeface="Calibri" panose="020F0502020204030204" pitchFamily="34" charset="0"/>
                          <a:ea typeface="Calibri" panose="020F0502020204030204" pitchFamily="34" charset="0"/>
                          <a:cs typeface="B Titr" panose="00000700000000000000" pitchFamily="2" charset="-78"/>
                        </a:rPr>
                        <a:t>نمونه نامناسب</a:t>
                      </a:r>
                      <a:endParaRPr lang="en-US" sz="1200" b="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extLst>
                  <a:ext uri="{0D108BD9-81ED-4DB2-BD59-A6C34878D82A}">
                    <a16:rowId xmlns:a16="http://schemas.microsoft.com/office/drawing/2014/main" val="1390681594"/>
                  </a:ext>
                </a:extLst>
              </a:tr>
              <a:tr h="223906">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بیش تر از 80%  </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87.9</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81.6</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200" b="1">
                          <a:effectLst/>
                          <a:latin typeface="Calibri" panose="020F0502020204030204" pitchFamily="34" charset="0"/>
                          <a:ea typeface="Calibri" panose="020F0502020204030204" pitchFamily="34" charset="0"/>
                          <a:cs typeface="B Titr" panose="00000700000000000000" pitchFamily="2" charset="-78"/>
                        </a:rPr>
                        <a:t>5-3 روز</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3">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زمان نمونه گیری به روز</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622609336"/>
                  </a:ext>
                </a:extLst>
              </a:tr>
              <a:tr h="223906">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کم تر از 18%</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10.9</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18</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21-6 روز</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331307136"/>
                  </a:ext>
                </a:extLst>
              </a:tr>
              <a:tr h="232541">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مساوی یا کم تر از 2%</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1.3</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2</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21 روز و بیشتر</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2870031629"/>
                  </a:ext>
                </a:extLst>
              </a:tr>
              <a:tr h="223906">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4.3</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10</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a:effectLst/>
                          <a:latin typeface="Calibri" panose="020F0502020204030204" pitchFamily="34" charset="0"/>
                          <a:ea typeface="Calibri" panose="020F0502020204030204" pitchFamily="34" charset="0"/>
                          <a:cs typeface="B Titr" panose="00000700000000000000" pitchFamily="2" charset="-78"/>
                        </a:rPr>
                        <a:t>ترم</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3">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بروز بیماری در هر 1000 نفر</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2309128"/>
                  </a:ext>
                </a:extLst>
              </a:tr>
              <a:tr h="223906">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13.1</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20</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265642655"/>
                  </a:ext>
                </a:extLst>
              </a:tr>
              <a:tr h="223906">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5.1</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8.1</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ترم و 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884148511"/>
                  </a:ext>
                </a:extLst>
              </a:tr>
              <a:tr h="223906">
                <a:tc>
                  <a:txBody>
                    <a:bodyPr/>
                    <a:lstStyle/>
                    <a:p>
                      <a:pPr algn="ctr">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بیش تر از 75%</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77.6</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57.7</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a:effectLst/>
                          <a:latin typeface="Calibri" panose="020F0502020204030204" pitchFamily="34" charset="0"/>
                          <a:ea typeface="Calibri" panose="020F0502020204030204" pitchFamily="34" charset="0"/>
                          <a:cs typeface="B Titr" panose="00000700000000000000" pitchFamily="2" charset="-78"/>
                        </a:rPr>
                        <a:t>ترم</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3">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شروع درمان کمتر از 28 روز</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434239798"/>
                  </a:ext>
                </a:extLst>
              </a:tr>
              <a:tr h="223906">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مساوی یا بیش تر از 30%</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44.5</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37.7</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2944413423"/>
                  </a:ext>
                </a:extLst>
              </a:tr>
              <a:tr h="223906">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70.1</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52</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ترم و 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4103729409"/>
                  </a:ext>
                </a:extLst>
              </a:tr>
              <a:tr h="223906">
                <a:tc>
                  <a:txBody>
                    <a:bodyPr/>
                    <a:lstStyle/>
                    <a:p>
                      <a:pPr algn="ctr">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کم تر از 15%</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12.7</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19.9</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ترم</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3">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شروع درمان 40-28 روز</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476706314"/>
                  </a:ext>
                </a:extLst>
              </a:tr>
              <a:tr h="223906">
                <a:tc>
                  <a:txBody>
                    <a:bodyPr/>
                    <a:lstStyle/>
                    <a:p>
                      <a:pPr algn="ctr">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کم تر از 55%</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17.1</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15.4</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57678750"/>
                  </a:ext>
                </a:extLst>
              </a:tr>
              <a:tr h="223906">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13.7</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19</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ترم و 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3187028640"/>
                  </a:ext>
                </a:extLst>
              </a:tr>
              <a:tr h="223906">
                <a:tc>
                  <a:txBody>
                    <a:bodyPr/>
                    <a:lstStyle/>
                    <a:p>
                      <a:pPr algn="ctr">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کم تر از 10%</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9.7</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18.9</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ترم</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3">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شروع درمان بیش از 40 روز</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379790756"/>
                  </a:ext>
                </a:extLst>
              </a:tr>
              <a:tr h="223906">
                <a:tc>
                  <a:txBody>
                    <a:bodyPr/>
                    <a:lstStyle/>
                    <a:p>
                      <a:pPr algn="ctr">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مساوی یا کم تر از 15%</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38.5</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dirty="0">
                          <a:effectLst/>
                          <a:latin typeface="Calibri" panose="020F0502020204030204" pitchFamily="34" charset="0"/>
                          <a:ea typeface="Calibri" panose="020F0502020204030204" pitchFamily="34" charset="0"/>
                          <a:cs typeface="B Titr" panose="00000700000000000000" pitchFamily="2" charset="-78"/>
                        </a:rPr>
                        <a:t>54.6</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3260134051"/>
                  </a:ext>
                </a:extLst>
              </a:tr>
              <a:tr h="215273">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16.2</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07000"/>
                        </a:lnSpc>
                        <a:spcAft>
                          <a:spcPts val="0"/>
                        </a:spcAft>
                      </a:pPr>
                      <a:r>
                        <a:rPr lang="ar-SA" sz="1400" b="1">
                          <a:effectLst/>
                          <a:latin typeface="Calibri" panose="020F0502020204030204" pitchFamily="34" charset="0"/>
                          <a:ea typeface="Calibri" panose="020F0502020204030204" pitchFamily="34" charset="0"/>
                          <a:cs typeface="B Titr" panose="00000700000000000000" pitchFamily="2" charset="-78"/>
                        </a:rPr>
                        <a:t>31</a:t>
                      </a:r>
                      <a:endParaRPr lang="en-US" sz="120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ar-SA" sz="1200" b="1" dirty="0">
                          <a:effectLst/>
                          <a:latin typeface="Calibri" panose="020F0502020204030204" pitchFamily="34" charset="0"/>
                          <a:ea typeface="Calibri" panose="020F0502020204030204" pitchFamily="34" charset="0"/>
                          <a:cs typeface="B Titr" panose="00000700000000000000" pitchFamily="2" charset="-78"/>
                        </a:rPr>
                        <a:t>ترم و نارس</a:t>
                      </a:r>
                      <a:endParaRPr lang="en-US" sz="1200" dirty="0">
                        <a:effectLst/>
                        <a:latin typeface="Calibri" panose="020F0502020204030204" pitchFamily="34" charset="0"/>
                        <a:ea typeface="Calibri" panose="020F0502020204030204" pitchFamily="34" charset="0"/>
                        <a:cs typeface="B Titr" panose="00000700000000000000" pitchFamily="2" charset="-78"/>
                      </a:endParaRPr>
                    </a:p>
                  </a:txBody>
                  <a:tcPr marL="37951" marR="37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en-US"/>
                    </a:p>
                  </a:txBody>
                  <a:tcPr/>
                </a:tc>
                <a:extLst>
                  <a:ext uri="{0D108BD9-81ED-4DB2-BD59-A6C34878D82A}">
                    <a16:rowId xmlns:a16="http://schemas.microsoft.com/office/drawing/2014/main" val="2567973447"/>
                  </a:ext>
                </a:extLst>
              </a:tr>
            </a:tbl>
          </a:graphicData>
        </a:graphic>
      </p:graphicFrame>
      <p:sp>
        <p:nvSpPr>
          <p:cNvPr id="5" name="Rectangle 1"/>
          <p:cNvSpPr>
            <a:spLocks noChangeArrowheads="1"/>
          </p:cNvSpPr>
          <p:nvPr/>
        </p:nvSpPr>
        <p:spPr bwMode="auto">
          <a:xfrm>
            <a:off x="-10722846" y="-218119"/>
            <a:ext cx="34092132" cy="675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600909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492579" y="2631635"/>
            <a:ext cx="8825659" cy="3416300"/>
          </a:xfrm>
        </p:spPr>
        <p:txBody>
          <a:bodyPr>
            <a:normAutofit/>
          </a:bodyPr>
          <a:lstStyle/>
          <a:p>
            <a:pPr marL="0" indent="0" algn="ctr" rtl="1">
              <a:buNone/>
            </a:pPr>
            <a:r>
              <a:rPr lang="fa-IR" sz="2800" dirty="0">
                <a:cs typeface="B Titr" panose="00000700000000000000" pitchFamily="2" charset="-78"/>
              </a:rPr>
              <a:t>مهمترین شاخص های برنامه </a:t>
            </a:r>
            <a:endParaRPr lang="en-US" sz="2800" dirty="0">
              <a:cs typeface="B Titr" panose="000007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4037602975"/>
              </p:ext>
            </p:extLst>
          </p:nvPr>
        </p:nvGraphicFramePr>
        <p:xfrm>
          <a:off x="498921" y="0"/>
          <a:ext cx="11155680" cy="6801729"/>
        </p:xfrm>
        <a:graphic>
          <a:graphicData uri="http://schemas.openxmlformats.org/drawingml/2006/table">
            <a:tbl>
              <a:tblPr rtl="1" firstRow="1" firstCol="1" bandRow="1">
                <a:tableStyleId>{5C22544A-7EE6-4342-B048-85BDC9FD1C3A}</a:tableStyleId>
              </a:tblPr>
              <a:tblGrid>
                <a:gridCol w="2235949">
                  <a:extLst>
                    <a:ext uri="{9D8B030D-6E8A-4147-A177-3AD203B41FA5}">
                      <a16:colId xmlns:a16="http://schemas.microsoft.com/office/drawing/2014/main" val="3346844799"/>
                    </a:ext>
                  </a:extLst>
                </a:gridCol>
                <a:gridCol w="1797292">
                  <a:extLst>
                    <a:ext uri="{9D8B030D-6E8A-4147-A177-3AD203B41FA5}">
                      <a16:colId xmlns:a16="http://schemas.microsoft.com/office/drawing/2014/main" val="3563773017"/>
                    </a:ext>
                  </a:extLst>
                </a:gridCol>
                <a:gridCol w="2016074">
                  <a:extLst>
                    <a:ext uri="{9D8B030D-6E8A-4147-A177-3AD203B41FA5}">
                      <a16:colId xmlns:a16="http://schemas.microsoft.com/office/drawing/2014/main" val="2796780198"/>
                    </a:ext>
                  </a:extLst>
                </a:gridCol>
                <a:gridCol w="2016074">
                  <a:extLst>
                    <a:ext uri="{9D8B030D-6E8A-4147-A177-3AD203B41FA5}">
                      <a16:colId xmlns:a16="http://schemas.microsoft.com/office/drawing/2014/main" val="1145626935"/>
                    </a:ext>
                  </a:extLst>
                </a:gridCol>
                <a:gridCol w="1550067">
                  <a:extLst>
                    <a:ext uri="{9D8B030D-6E8A-4147-A177-3AD203B41FA5}">
                      <a16:colId xmlns:a16="http://schemas.microsoft.com/office/drawing/2014/main" val="4191825985"/>
                    </a:ext>
                  </a:extLst>
                </a:gridCol>
                <a:gridCol w="1540224">
                  <a:extLst>
                    <a:ext uri="{9D8B030D-6E8A-4147-A177-3AD203B41FA5}">
                      <a16:colId xmlns:a16="http://schemas.microsoft.com/office/drawing/2014/main" val="1640727439"/>
                    </a:ext>
                  </a:extLst>
                </a:gridCol>
              </a:tblGrid>
              <a:tr h="740513">
                <a:tc>
                  <a:txBody>
                    <a:bodyPr/>
                    <a:lstStyle/>
                    <a:p>
                      <a:pPr algn="ctr" rtl="1">
                        <a:lnSpc>
                          <a:spcPct val="107000"/>
                        </a:lnSpc>
                        <a:spcAft>
                          <a:spcPts val="0"/>
                        </a:spcAft>
                      </a:pPr>
                      <a:r>
                        <a:rPr lang="ar-SA" sz="1400" b="1" dirty="0">
                          <a:effectLst/>
                          <a:cs typeface="B Titr" panose="00000700000000000000" pitchFamily="2" charset="-78"/>
                        </a:rPr>
                        <a:t>شهرستان</a:t>
                      </a:r>
                      <a:endParaRPr lang="en-US" sz="14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1">
                        <a:lnSpc>
                          <a:spcPct val="107000"/>
                        </a:lnSpc>
                        <a:spcAft>
                          <a:spcPts val="0"/>
                        </a:spcAft>
                      </a:pPr>
                      <a:r>
                        <a:rPr lang="ar-SA" sz="1400" b="1" dirty="0">
                          <a:effectLst/>
                          <a:cs typeface="B Titr" panose="00000700000000000000" pitchFamily="2" charset="-78"/>
                        </a:rPr>
                        <a:t>درصد 3تا 5 روزگی</a:t>
                      </a:r>
                      <a:endParaRPr lang="en-US" sz="14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1">
                        <a:lnSpc>
                          <a:spcPct val="107000"/>
                        </a:lnSpc>
                        <a:spcAft>
                          <a:spcPts val="0"/>
                        </a:spcAft>
                      </a:pPr>
                      <a:r>
                        <a:rPr lang="ar-SA" sz="1400" b="1">
                          <a:effectLst/>
                          <a:cs typeface="B Titr" panose="00000700000000000000" pitchFamily="2" charset="-78"/>
                        </a:rPr>
                        <a:t>درصد نمونه نامناسب</a:t>
                      </a:r>
                      <a:endParaRPr lang="en-US" sz="14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1">
                        <a:lnSpc>
                          <a:spcPct val="107000"/>
                        </a:lnSpc>
                        <a:spcAft>
                          <a:spcPts val="0"/>
                        </a:spcAft>
                      </a:pPr>
                      <a:r>
                        <a:rPr lang="ar-SA" sz="1400" b="1">
                          <a:effectLst/>
                          <a:cs typeface="B Titr" panose="00000700000000000000" pitchFamily="2" charset="-78"/>
                        </a:rPr>
                        <a:t>درصدشروع درمان زیر 28 روز </a:t>
                      </a:r>
                      <a:r>
                        <a:rPr lang="ar-SA" sz="1400" b="1" u="sng">
                          <a:effectLst/>
                          <a:cs typeface="B Titr" panose="00000700000000000000" pitchFamily="2" charset="-78"/>
                        </a:rPr>
                        <a:t>ترم</a:t>
                      </a:r>
                      <a:endParaRPr lang="en-US" sz="14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1">
                        <a:lnSpc>
                          <a:spcPct val="107000"/>
                        </a:lnSpc>
                        <a:spcAft>
                          <a:spcPts val="0"/>
                        </a:spcAft>
                      </a:pPr>
                      <a:r>
                        <a:rPr lang="ar-SA" sz="1400" b="1">
                          <a:effectLst/>
                          <a:cs typeface="B Titr" panose="00000700000000000000" pitchFamily="2" charset="-78"/>
                        </a:rPr>
                        <a:t>بروز بیماری در هزار مورد غربالگری</a:t>
                      </a:r>
                      <a:endParaRPr lang="en-US" sz="14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1">
                        <a:lnSpc>
                          <a:spcPct val="107000"/>
                        </a:lnSpc>
                        <a:spcAft>
                          <a:spcPts val="0"/>
                        </a:spcAft>
                      </a:pPr>
                      <a:r>
                        <a:rPr lang="ar-SA" sz="1400" b="1" dirty="0">
                          <a:effectLst/>
                          <a:cs typeface="B Titr" panose="00000700000000000000" pitchFamily="2" charset="-78"/>
                        </a:rPr>
                        <a:t>تعداد بیمار</a:t>
                      </a:r>
                      <a:endParaRPr lang="en-US" sz="14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extLst>
                  <a:ext uri="{0D108BD9-81ED-4DB2-BD59-A6C34878D82A}">
                    <a16:rowId xmlns:a16="http://schemas.microsoft.com/office/drawing/2014/main" val="2866132843"/>
                  </a:ext>
                </a:extLst>
              </a:tr>
              <a:tr h="167012">
                <a:tc>
                  <a:txBody>
                    <a:bodyPr/>
                    <a:lstStyle/>
                    <a:p>
                      <a:pPr algn="ctr" rtl="1">
                        <a:lnSpc>
                          <a:spcPct val="107000"/>
                        </a:lnSpc>
                        <a:spcAft>
                          <a:spcPts val="0"/>
                        </a:spcAft>
                      </a:pPr>
                      <a:r>
                        <a:rPr lang="ar-SA" sz="1200" b="1" dirty="0">
                          <a:effectLst/>
                          <a:cs typeface="B Titr" panose="00000700000000000000" pitchFamily="2" charset="-78"/>
                        </a:rPr>
                        <a:t>اردستان</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dirty="0">
                          <a:effectLst/>
                        </a:rPr>
                        <a:t>84/5</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6/9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227275544"/>
                  </a:ext>
                </a:extLst>
              </a:tr>
              <a:tr h="167012">
                <a:tc>
                  <a:txBody>
                    <a:bodyPr/>
                    <a:lstStyle/>
                    <a:p>
                      <a:pPr algn="ctr" rtl="1">
                        <a:lnSpc>
                          <a:spcPct val="107000"/>
                        </a:lnSpc>
                        <a:spcAft>
                          <a:spcPts val="0"/>
                        </a:spcAft>
                      </a:pPr>
                      <a:r>
                        <a:rPr lang="ar-SA" sz="1200" b="1" dirty="0">
                          <a:effectLst/>
                          <a:cs typeface="B Titr" panose="00000700000000000000" pitchFamily="2" charset="-78"/>
                        </a:rPr>
                        <a:t>اصفهان 1</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dirty="0">
                          <a:effectLst/>
                        </a:rPr>
                        <a:t>71/9</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55/0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327198690"/>
                  </a:ext>
                </a:extLst>
              </a:tr>
              <a:tr h="167012">
                <a:tc>
                  <a:txBody>
                    <a:bodyPr/>
                    <a:lstStyle/>
                    <a:p>
                      <a:pPr algn="ctr" rtl="1">
                        <a:lnSpc>
                          <a:spcPct val="107000"/>
                        </a:lnSpc>
                        <a:spcAft>
                          <a:spcPts val="0"/>
                        </a:spcAft>
                      </a:pPr>
                      <a:r>
                        <a:rPr lang="ar-SA" sz="1200" b="1" dirty="0">
                          <a:effectLst/>
                          <a:cs typeface="B Titr" panose="00000700000000000000" pitchFamily="2" charset="-78"/>
                        </a:rPr>
                        <a:t>اصفهان 2</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dirty="0">
                          <a:effectLst/>
                        </a:rPr>
                        <a:t>72/2</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52/0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6/5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35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620353081"/>
                  </a:ext>
                </a:extLst>
              </a:tr>
              <a:tr h="167012">
                <a:tc>
                  <a:txBody>
                    <a:bodyPr/>
                    <a:lstStyle/>
                    <a:p>
                      <a:pPr algn="ctr" rtl="1">
                        <a:lnSpc>
                          <a:spcPct val="107000"/>
                        </a:lnSpc>
                        <a:spcAft>
                          <a:spcPts val="0"/>
                        </a:spcAft>
                      </a:pPr>
                      <a:r>
                        <a:rPr lang="ar-SA" sz="1200" b="1" dirty="0">
                          <a:effectLst/>
                          <a:cs typeface="B Titr" panose="00000700000000000000" pitchFamily="2" charset="-78"/>
                        </a:rPr>
                        <a:t>برخوار</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dirty="0">
                          <a:effectLst/>
                        </a:rPr>
                        <a:t>83/6</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0/5</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2629108840"/>
                  </a:ext>
                </a:extLst>
              </a:tr>
              <a:tr h="167012">
                <a:tc>
                  <a:txBody>
                    <a:bodyPr/>
                    <a:lstStyle/>
                    <a:p>
                      <a:pPr algn="ctr" rtl="1">
                        <a:lnSpc>
                          <a:spcPct val="107000"/>
                        </a:lnSpc>
                        <a:spcAft>
                          <a:spcPts val="0"/>
                        </a:spcAft>
                      </a:pPr>
                      <a:r>
                        <a:rPr lang="ar-SA" sz="1200" b="1">
                          <a:effectLst/>
                          <a:cs typeface="B Titr" panose="00000700000000000000" pitchFamily="2" charset="-78"/>
                        </a:rPr>
                        <a:t>بوئین و میاندشت</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100/0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2527606666"/>
                  </a:ext>
                </a:extLst>
              </a:tr>
              <a:tr h="167012">
                <a:tc>
                  <a:txBody>
                    <a:bodyPr/>
                    <a:lstStyle/>
                    <a:p>
                      <a:pPr algn="ctr" rtl="1">
                        <a:lnSpc>
                          <a:spcPct val="107000"/>
                        </a:lnSpc>
                        <a:spcAft>
                          <a:spcPts val="0"/>
                        </a:spcAft>
                      </a:pPr>
                      <a:r>
                        <a:rPr lang="ar-SA" sz="1200" b="1">
                          <a:effectLst/>
                          <a:cs typeface="B Titr" panose="00000700000000000000" pitchFamily="2" charset="-78"/>
                        </a:rPr>
                        <a:t>تیران و کرون</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83/4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0/3</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681506306"/>
                  </a:ext>
                </a:extLst>
              </a:tr>
              <a:tr h="167012">
                <a:tc>
                  <a:txBody>
                    <a:bodyPr/>
                    <a:lstStyle/>
                    <a:p>
                      <a:pPr algn="ctr" rtl="1">
                        <a:lnSpc>
                          <a:spcPct val="107000"/>
                        </a:lnSpc>
                        <a:spcAft>
                          <a:spcPts val="0"/>
                        </a:spcAft>
                      </a:pPr>
                      <a:r>
                        <a:rPr lang="ar-SA" sz="1200" b="1" dirty="0">
                          <a:effectLst/>
                          <a:cs typeface="B Titr" panose="00000700000000000000" pitchFamily="2" charset="-78"/>
                        </a:rPr>
                        <a:t>جرقویه</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78/7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5/6</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046864428"/>
                  </a:ext>
                </a:extLst>
              </a:tr>
              <a:tr h="167012">
                <a:tc>
                  <a:txBody>
                    <a:bodyPr/>
                    <a:lstStyle/>
                    <a:p>
                      <a:pPr algn="ctr" rtl="1">
                        <a:lnSpc>
                          <a:spcPct val="107000"/>
                        </a:lnSpc>
                        <a:spcAft>
                          <a:spcPts val="0"/>
                        </a:spcAft>
                      </a:pPr>
                      <a:r>
                        <a:rPr lang="ar-SA" sz="1200" b="1">
                          <a:effectLst/>
                          <a:cs typeface="B Titr" panose="00000700000000000000" pitchFamily="2" charset="-78"/>
                        </a:rPr>
                        <a:t>چادگان</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84/1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2/4</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876670498"/>
                  </a:ext>
                </a:extLst>
              </a:tr>
              <a:tr h="167012">
                <a:tc>
                  <a:txBody>
                    <a:bodyPr/>
                    <a:lstStyle/>
                    <a:p>
                      <a:pPr algn="ctr" rtl="1">
                        <a:lnSpc>
                          <a:spcPct val="107000"/>
                        </a:lnSpc>
                        <a:spcAft>
                          <a:spcPts val="0"/>
                        </a:spcAft>
                      </a:pPr>
                      <a:r>
                        <a:rPr lang="ar-SA" sz="1200" b="1">
                          <a:effectLst/>
                          <a:cs typeface="B Titr" panose="00000700000000000000" pitchFamily="2" charset="-78"/>
                        </a:rPr>
                        <a:t>خمینی شهر</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83/9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0/3</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64/3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11/7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184484988"/>
                  </a:ext>
                </a:extLst>
              </a:tr>
              <a:tr h="167012">
                <a:tc>
                  <a:txBody>
                    <a:bodyPr/>
                    <a:lstStyle/>
                    <a:p>
                      <a:pPr algn="ctr" rtl="1">
                        <a:lnSpc>
                          <a:spcPct val="107000"/>
                        </a:lnSpc>
                        <a:spcAft>
                          <a:spcPts val="0"/>
                        </a:spcAft>
                      </a:pPr>
                      <a:r>
                        <a:rPr lang="ar-SA" sz="1200" b="1">
                          <a:effectLst/>
                          <a:cs typeface="B Titr" panose="00000700000000000000" pitchFamily="2" charset="-78"/>
                        </a:rPr>
                        <a:t>خوانسار</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90/1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3/0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100/0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19/8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968438060"/>
                  </a:ext>
                </a:extLst>
              </a:tr>
              <a:tr h="167012">
                <a:tc>
                  <a:txBody>
                    <a:bodyPr/>
                    <a:lstStyle/>
                    <a:p>
                      <a:pPr algn="ctr" rtl="1">
                        <a:lnSpc>
                          <a:spcPct val="107000"/>
                        </a:lnSpc>
                        <a:spcAft>
                          <a:spcPts val="0"/>
                        </a:spcAft>
                      </a:pPr>
                      <a:r>
                        <a:rPr lang="ar-SA" sz="1200" b="1" dirty="0">
                          <a:effectLst/>
                          <a:cs typeface="B Titr" panose="00000700000000000000" pitchFamily="2" charset="-78"/>
                        </a:rPr>
                        <a:t>خور و بیابانک</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80/8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2/0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573314035"/>
                  </a:ext>
                </a:extLst>
              </a:tr>
              <a:tr h="167012">
                <a:tc>
                  <a:txBody>
                    <a:bodyPr/>
                    <a:lstStyle/>
                    <a:p>
                      <a:pPr algn="ctr" rtl="1">
                        <a:lnSpc>
                          <a:spcPct val="107000"/>
                        </a:lnSpc>
                        <a:spcAft>
                          <a:spcPts val="0"/>
                        </a:spcAft>
                      </a:pPr>
                      <a:r>
                        <a:rPr lang="ar-SA" sz="1200" b="1">
                          <a:effectLst/>
                          <a:cs typeface="B Titr" panose="00000700000000000000" pitchFamily="2" charset="-78"/>
                        </a:rPr>
                        <a:t>دهاقان</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86/6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2225012281"/>
                  </a:ext>
                </a:extLst>
              </a:tr>
              <a:tr h="167012">
                <a:tc>
                  <a:txBody>
                    <a:bodyPr/>
                    <a:lstStyle/>
                    <a:p>
                      <a:pPr algn="ctr" rtl="1">
                        <a:lnSpc>
                          <a:spcPct val="107000"/>
                        </a:lnSpc>
                        <a:spcAft>
                          <a:spcPts val="0"/>
                        </a:spcAft>
                      </a:pPr>
                      <a:r>
                        <a:rPr lang="ar-SA" sz="1200" b="1">
                          <a:effectLst/>
                          <a:cs typeface="B Titr" panose="00000700000000000000" pitchFamily="2" charset="-78"/>
                        </a:rPr>
                        <a:t>سمیرم</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73/6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2/9</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4/8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800202220"/>
                  </a:ext>
                </a:extLst>
              </a:tr>
              <a:tr h="167012">
                <a:tc>
                  <a:txBody>
                    <a:bodyPr/>
                    <a:lstStyle/>
                    <a:p>
                      <a:pPr algn="ctr" rtl="1">
                        <a:lnSpc>
                          <a:spcPct val="107000"/>
                        </a:lnSpc>
                        <a:spcAft>
                          <a:spcPts val="0"/>
                        </a:spcAft>
                      </a:pPr>
                      <a:r>
                        <a:rPr lang="ar-SA" sz="1200" b="1">
                          <a:effectLst/>
                          <a:cs typeface="B Titr" panose="00000700000000000000" pitchFamily="2" charset="-78"/>
                        </a:rPr>
                        <a:t>شاهین شهر و میمه</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76/3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0/5</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100/0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6/9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2693787502"/>
                  </a:ext>
                </a:extLst>
              </a:tr>
              <a:tr h="167012">
                <a:tc>
                  <a:txBody>
                    <a:bodyPr/>
                    <a:lstStyle/>
                    <a:p>
                      <a:pPr algn="ctr" rtl="1">
                        <a:lnSpc>
                          <a:spcPct val="107000"/>
                        </a:lnSpc>
                        <a:spcAft>
                          <a:spcPts val="0"/>
                        </a:spcAft>
                      </a:pPr>
                      <a:r>
                        <a:rPr lang="ar-SA" sz="1200" b="1" dirty="0">
                          <a:effectLst/>
                          <a:cs typeface="B Titr" panose="00000700000000000000" pitchFamily="2" charset="-78"/>
                        </a:rPr>
                        <a:t>شهرضا</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81/1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0/3</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139107671"/>
                  </a:ext>
                </a:extLst>
              </a:tr>
              <a:tr h="167012">
                <a:tc>
                  <a:txBody>
                    <a:bodyPr/>
                    <a:lstStyle/>
                    <a:p>
                      <a:pPr algn="ctr" rtl="1">
                        <a:lnSpc>
                          <a:spcPct val="107000"/>
                        </a:lnSpc>
                        <a:spcAft>
                          <a:spcPts val="0"/>
                        </a:spcAft>
                      </a:pPr>
                      <a:r>
                        <a:rPr lang="ar-SA" sz="1200" b="1">
                          <a:effectLst/>
                          <a:cs typeface="B Titr" panose="00000700000000000000" pitchFamily="2" charset="-78"/>
                        </a:rPr>
                        <a:t>فریدن</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86/3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60/0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27/5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009932053"/>
                  </a:ext>
                </a:extLst>
              </a:tr>
              <a:tr h="167012">
                <a:tc>
                  <a:txBody>
                    <a:bodyPr/>
                    <a:lstStyle/>
                    <a:p>
                      <a:pPr algn="ctr" rtl="1">
                        <a:lnSpc>
                          <a:spcPct val="107000"/>
                        </a:lnSpc>
                        <a:spcAft>
                          <a:spcPts val="0"/>
                        </a:spcAft>
                      </a:pPr>
                      <a:r>
                        <a:rPr lang="ar-SA" sz="1200" b="1">
                          <a:effectLst/>
                          <a:cs typeface="B Titr" panose="00000700000000000000" pitchFamily="2" charset="-78"/>
                        </a:rPr>
                        <a:t>فریدونشهر</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82/7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100/0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23/8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821535847"/>
                  </a:ext>
                </a:extLst>
              </a:tr>
              <a:tr h="167012">
                <a:tc>
                  <a:txBody>
                    <a:bodyPr/>
                    <a:lstStyle/>
                    <a:p>
                      <a:pPr algn="ctr" rtl="1">
                        <a:lnSpc>
                          <a:spcPct val="107000"/>
                        </a:lnSpc>
                        <a:spcAft>
                          <a:spcPts val="0"/>
                        </a:spcAft>
                      </a:pPr>
                      <a:r>
                        <a:rPr lang="ar-SA" sz="1200" b="1">
                          <a:effectLst/>
                          <a:cs typeface="B Titr" panose="00000700000000000000" pitchFamily="2" charset="-78"/>
                        </a:rPr>
                        <a:t>فلاورجان</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77/1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80/0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014229200"/>
                  </a:ext>
                </a:extLst>
              </a:tr>
              <a:tr h="167012">
                <a:tc>
                  <a:txBody>
                    <a:bodyPr/>
                    <a:lstStyle/>
                    <a:p>
                      <a:pPr algn="ctr" rtl="1">
                        <a:lnSpc>
                          <a:spcPct val="107000"/>
                        </a:lnSpc>
                        <a:spcAft>
                          <a:spcPts val="0"/>
                        </a:spcAft>
                      </a:pPr>
                      <a:r>
                        <a:rPr lang="ar-SA" sz="1200" b="1" dirty="0">
                          <a:effectLst/>
                          <a:cs typeface="B Titr" panose="00000700000000000000" pitchFamily="2" charset="-78"/>
                        </a:rPr>
                        <a:t>کوهپایه</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79/4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7/8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434825200"/>
                  </a:ext>
                </a:extLst>
              </a:tr>
              <a:tr h="167012">
                <a:tc>
                  <a:txBody>
                    <a:bodyPr/>
                    <a:lstStyle/>
                    <a:p>
                      <a:pPr algn="ctr" rtl="1">
                        <a:lnSpc>
                          <a:spcPct val="107000"/>
                        </a:lnSpc>
                        <a:spcAft>
                          <a:spcPts val="0"/>
                        </a:spcAft>
                      </a:pPr>
                      <a:r>
                        <a:rPr lang="ar-SA" sz="1200" b="1" dirty="0">
                          <a:effectLst/>
                          <a:cs typeface="B Titr" panose="00000700000000000000" pitchFamily="2" charset="-78"/>
                        </a:rPr>
                        <a:t>گلپایگان</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87/7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3/9</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2/6</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259310382"/>
                  </a:ext>
                </a:extLst>
              </a:tr>
              <a:tr h="167012">
                <a:tc>
                  <a:txBody>
                    <a:bodyPr/>
                    <a:lstStyle/>
                    <a:p>
                      <a:pPr algn="ctr" rtl="1">
                        <a:lnSpc>
                          <a:spcPct val="107000"/>
                        </a:lnSpc>
                        <a:spcAft>
                          <a:spcPts val="0"/>
                        </a:spcAft>
                      </a:pPr>
                      <a:r>
                        <a:rPr lang="ar-SA" sz="1200" b="1" dirty="0">
                          <a:effectLst/>
                          <a:cs typeface="B Titr" panose="00000700000000000000" pitchFamily="2" charset="-78"/>
                        </a:rPr>
                        <a:t>لنجان</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86/0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1/1</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50/0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13/3</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114932808"/>
                  </a:ext>
                </a:extLst>
              </a:tr>
              <a:tr h="167012">
                <a:tc>
                  <a:txBody>
                    <a:bodyPr/>
                    <a:lstStyle/>
                    <a:p>
                      <a:pPr algn="ctr" rtl="1">
                        <a:lnSpc>
                          <a:spcPct val="107000"/>
                        </a:lnSpc>
                        <a:spcAft>
                          <a:spcPts val="0"/>
                        </a:spcAft>
                      </a:pPr>
                      <a:r>
                        <a:rPr lang="ar-SA" sz="1200" b="1" dirty="0">
                          <a:effectLst/>
                          <a:cs typeface="B Titr" panose="00000700000000000000" pitchFamily="2" charset="-78"/>
                        </a:rPr>
                        <a:t>مبارکه</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79/5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66/7</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11/5</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2810747399"/>
                  </a:ext>
                </a:extLst>
              </a:tr>
              <a:tr h="167012">
                <a:tc>
                  <a:txBody>
                    <a:bodyPr/>
                    <a:lstStyle/>
                    <a:p>
                      <a:pPr algn="ctr" rtl="1">
                        <a:lnSpc>
                          <a:spcPct val="107000"/>
                        </a:lnSpc>
                        <a:spcAft>
                          <a:spcPts val="0"/>
                        </a:spcAft>
                      </a:pPr>
                      <a:r>
                        <a:rPr lang="ar-SA" sz="1200" b="1" dirty="0">
                          <a:effectLst/>
                          <a:cs typeface="B Titr" panose="00000700000000000000" pitchFamily="2" charset="-78"/>
                        </a:rPr>
                        <a:t>نائین</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78/3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4/1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100/0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9/0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628025099"/>
                  </a:ext>
                </a:extLst>
              </a:tr>
              <a:tr h="167012">
                <a:tc>
                  <a:txBody>
                    <a:bodyPr/>
                    <a:lstStyle/>
                    <a:p>
                      <a:pPr algn="ctr" rtl="1">
                        <a:lnSpc>
                          <a:spcPct val="107000"/>
                        </a:lnSpc>
                        <a:spcAft>
                          <a:spcPts val="0"/>
                        </a:spcAft>
                      </a:pPr>
                      <a:r>
                        <a:rPr lang="ar-SA" sz="1200" b="1">
                          <a:effectLst/>
                          <a:cs typeface="B Titr" panose="00000700000000000000" pitchFamily="2" charset="-78"/>
                        </a:rPr>
                        <a:t>نجف آباد</a:t>
                      </a:r>
                      <a:endParaRPr lang="en-US" sz="1200" b="1">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69/1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5/8</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4055829353"/>
                  </a:ext>
                </a:extLst>
              </a:tr>
              <a:tr h="167012">
                <a:tc>
                  <a:txBody>
                    <a:bodyPr/>
                    <a:lstStyle/>
                    <a:p>
                      <a:pPr algn="ctr" rtl="1">
                        <a:lnSpc>
                          <a:spcPct val="107000"/>
                        </a:lnSpc>
                        <a:spcAft>
                          <a:spcPts val="0"/>
                        </a:spcAft>
                      </a:pPr>
                      <a:r>
                        <a:rPr lang="ar-SA" sz="1200" b="1" dirty="0">
                          <a:effectLst/>
                          <a:cs typeface="B Titr" panose="00000700000000000000" pitchFamily="2" charset="-78"/>
                        </a:rPr>
                        <a:t>نطنز</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77/7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731098922"/>
                  </a:ext>
                </a:extLst>
              </a:tr>
              <a:tr h="167012">
                <a:tc>
                  <a:txBody>
                    <a:bodyPr/>
                    <a:lstStyle/>
                    <a:p>
                      <a:pPr algn="ctr" rtl="1">
                        <a:lnSpc>
                          <a:spcPct val="107000"/>
                        </a:lnSpc>
                        <a:spcAft>
                          <a:spcPts val="0"/>
                        </a:spcAft>
                      </a:pPr>
                      <a:r>
                        <a:rPr lang="ar-SA" sz="1200" b="1" dirty="0">
                          <a:effectLst/>
                          <a:cs typeface="B Titr" panose="00000700000000000000" pitchFamily="2" charset="-78"/>
                        </a:rPr>
                        <a:t>هرند</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72/4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7/5</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1</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756481512"/>
                  </a:ext>
                </a:extLst>
              </a:tr>
              <a:tr h="167012">
                <a:tc>
                  <a:txBody>
                    <a:bodyPr/>
                    <a:lstStyle/>
                    <a:p>
                      <a:pPr algn="ctr" rtl="1">
                        <a:lnSpc>
                          <a:spcPct val="107000"/>
                        </a:lnSpc>
                        <a:spcAft>
                          <a:spcPts val="0"/>
                        </a:spcAft>
                      </a:pPr>
                      <a:r>
                        <a:rPr lang="ar-SA" sz="1200" b="1" dirty="0">
                          <a:effectLst/>
                          <a:cs typeface="B Titr" panose="00000700000000000000" pitchFamily="2" charset="-78"/>
                        </a:rPr>
                        <a:t>ورزنه</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74/4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0/0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1381301235"/>
                  </a:ext>
                </a:extLst>
              </a:tr>
              <a:tr h="167012">
                <a:tc>
                  <a:txBody>
                    <a:bodyPr/>
                    <a:lstStyle/>
                    <a:p>
                      <a:pPr algn="ctr" rtl="1">
                        <a:lnSpc>
                          <a:spcPct val="107000"/>
                        </a:lnSpc>
                        <a:spcAft>
                          <a:spcPts val="0"/>
                        </a:spcAft>
                      </a:pPr>
                      <a:r>
                        <a:rPr lang="ar-SA" sz="1200" b="1" dirty="0">
                          <a:effectLst/>
                          <a:cs typeface="B Titr" panose="00000700000000000000" pitchFamily="2" charset="-78"/>
                        </a:rPr>
                        <a:t>استان</a:t>
                      </a:r>
                      <a:endParaRPr lang="en-US" sz="1200" b="1" dirty="0">
                        <a:effectLst/>
                        <a:latin typeface="Calibri" panose="020F0502020204030204" pitchFamily="34" charset="0"/>
                        <a:ea typeface="Calibri" panose="020F0502020204030204" pitchFamily="34" charset="0"/>
                        <a:cs typeface="B Titr" panose="00000700000000000000" pitchFamily="2" charset="-78"/>
                      </a:endParaRPr>
                    </a:p>
                  </a:txBody>
                  <a:tcPr marL="39673" marR="39673" marT="0" marB="0" anchor="ctr"/>
                </a:tc>
                <a:tc>
                  <a:txBody>
                    <a:bodyPr/>
                    <a:lstStyle/>
                    <a:p>
                      <a:pPr algn="ctr" rtl="0">
                        <a:lnSpc>
                          <a:spcPct val="107000"/>
                        </a:lnSpc>
                        <a:spcAft>
                          <a:spcPts val="0"/>
                        </a:spcAft>
                      </a:pPr>
                      <a:r>
                        <a:rPr lang="en-US" sz="1400" b="1">
                          <a:effectLst/>
                        </a:rPr>
                        <a:t>76/2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1/0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59/9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a:effectLst/>
                        </a:rPr>
                        <a:t>8/8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tc>
                  <a:txBody>
                    <a:bodyPr/>
                    <a:lstStyle/>
                    <a:p>
                      <a:pPr algn="ctr" rtl="0">
                        <a:lnSpc>
                          <a:spcPct val="107000"/>
                        </a:lnSpc>
                        <a:spcAft>
                          <a:spcPts val="0"/>
                        </a:spcAft>
                      </a:pPr>
                      <a:r>
                        <a:rPr lang="en-US" sz="1400" b="1" dirty="0">
                          <a:effectLst/>
                        </a:rPr>
                        <a:t>210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9673" marR="39673" marT="0" marB="0" anchor="ctr"/>
                </a:tc>
                <a:extLst>
                  <a:ext uri="{0D108BD9-81ED-4DB2-BD59-A6C34878D82A}">
                    <a16:rowId xmlns:a16="http://schemas.microsoft.com/office/drawing/2014/main" val="3801551770"/>
                  </a:ext>
                </a:extLst>
              </a:tr>
            </a:tbl>
          </a:graphicData>
        </a:graphic>
      </p:graphicFrame>
    </p:spTree>
    <p:extLst>
      <p:ext uri="{BB962C8B-B14F-4D97-AF65-F5344CB8AC3E}">
        <p14:creationId xmlns:p14="http://schemas.microsoft.com/office/powerpoint/2010/main" val="1757377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کاهش شاخص نمونه گیری به هنگام (3تا5 روزگی)</a:t>
            </a:r>
            <a:endParaRPr lang="en-US" dirty="0">
              <a:cs typeface="B Titr" panose="00000700000000000000" pitchFamily="2" charset="-78"/>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55439467"/>
              </p:ext>
            </p:extLst>
          </p:nvPr>
        </p:nvGraphicFramePr>
        <p:xfrm>
          <a:off x="600892" y="2259874"/>
          <a:ext cx="11038114" cy="37599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3998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978" y="960606"/>
            <a:ext cx="9197910" cy="706964"/>
          </a:xfrm>
        </p:spPr>
        <p:txBody>
          <a:bodyPr/>
          <a:lstStyle/>
          <a:p>
            <a:pPr algn="ctr" rtl="1"/>
            <a:r>
              <a:rPr lang="fa-IR" sz="2400" dirty="0">
                <a:cs typeface="B Titr" panose="00000700000000000000" pitchFamily="2" charset="-78"/>
              </a:rPr>
              <a:t>مداخله وبرنامه ریزی جهت افزایش شاخص نمونه گیری به هنگام 3تا5 روزگی</a:t>
            </a:r>
            <a:br>
              <a:rPr lang="fa-IR" sz="2400" dirty="0">
                <a:cs typeface="B Titr" panose="00000700000000000000" pitchFamily="2" charset="-78"/>
              </a:rPr>
            </a:br>
            <a:r>
              <a:rPr lang="fa-IR" sz="2400" dirty="0">
                <a:cs typeface="B Titr" panose="00000700000000000000" pitchFamily="2" charset="-78"/>
              </a:rPr>
              <a:t>(شهرستان بویین ، دهاقان وخوانسار افزایش شاخص داشته اند)</a:t>
            </a:r>
            <a:endParaRPr lang="en-US" sz="2400" dirty="0">
              <a:cs typeface="B Titr" panose="00000700000000000000" pitchFamily="2" charset="-78"/>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585364282"/>
              </p:ext>
            </p:extLst>
          </p:nvPr>
        </p:nvGraphicFramePr>
        <p:xfrm>
          <a:off x="6544490" y="2299071"/>
          <a:ext cx="2886892" cy="4558924"/>
        </p:xfrm>
        <a:graphic>
          <a:graphicData uri="http://schemas.openxmlformats.org/drawingml/2006/table">
            <a:tbl>
              <a:tblPr rtl="1">
                <a:tableStyleId>{5C22544A-7EE6-4342-B048-85BDC9FD1C3A}</a:tableStyleId>
              </a:tblPr>
              <a:tblGrid>
                <a:gridCol w="1443446">
                  <a:extLst>
                    <a:ext uri="{9D8B030D-6E8A-4147-A177-3AD203B41FA5}">
                      <a16:colId xmlns:a16="http://schemas.microsoft.com/office/drawing/2014/main" val="600586451"/>
                    </a:ext>
                  </a:extLst>
                </a:gridCol>
                <a:gridCol w="1443446">
                  <a:extLst>
                    <a:ext uri="{9D8B030D-6E8A-4147-A177-3AD203B41FA5}">
                      <a16:colId xmlns:a16="http://schemas.microsoft.com/office/drawing/2014/main" val="3811568267"/>
                    </a:ext>
                  </a:extLst>
                </a:gridCol>
              </a:tblGrid>
              <a:tr h="268172">
                <a:tc gridSpan="2">
                  <a:txBody>
                    <a:bodyPr/>
                    <a:lstStyle/>
                    <a:p>
                      <a:pPr algn="ctr" rtl="1" fontAlgn="b"/>
                      <a:r>
                        <a:rPr lang="fa-IR" sz="1100" b="1" u="none" strike="noStrike" dirty="0">
                          <a:solidFill>
                            <a:schemeClr val="tx1"/>
                          </a:solidFill>
                          <a:effectLst/>
                          <a:cs typeface="B Titr" panose="00000700000000000000" pitchFamily="2" charset="-78"/>
                        </a:rPr>
                        <a:t>در حد مطلوب کشوری</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hMerge="1">
                  <a:txBody>
                    <a:bodyPr/>
                    <a:lstStyle/>
                    <a:p>
                      <a:endParaRPr lang="en-US"/>
                    </a:p>
                  </a:txBody>
                  <a:tcPr/>
                </a:tc>
                <a:extLst>
                  <a:ext uri="{0D108BD9-81ED-4DB2-BD59-A6C34878D82A}">
                    <a16:rowId xmlns:a16="http://schemas.microsoft.com/office/drawing/2014/main" val="1628226965"/>
                  </a:ext>
                </a:extLst>
              </a:tr>
              <a:tr h="268172">
                <a:tc>
                  <a:txBody>
                    <a:bodyPr/>
                    <a:lstStyle/>
                    <a:p>
                      <a:pPr algn="ctr" rtl="1" fontAlgn="b"/>
                      <a:r>
                        <a:rPr lang="fa-IR" sz="1100" b="1" u="none" strike="noStrike" dirty="0">
                          <a:solidFill>
                            <a:schemeClr val="tx1"/>
                          </a:solidFill>
                          <a:effectLst/>
                          <a:cs typeface="B Titr" panose="00000700000000000000" pitchFamily="2" charset="-78"/>
                        </a:rPr>
                        <a:t>بوئین و میاندشت</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96/6</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921443943"/>
                  </a:ext>
                </a:extLst>
              </a:tr>
              <a:tr h="268172">
                <a:tc>
                  <a:txBody>
                    <a:bodyPr/>
                    <a:lstStyle/>
                    <a:p>
                      <a:pPr algn="ctr" rtl="1" fontAlgn="b"/>
                      <a:r>
                        <a:rPr lang="fa-IR" sz="1100" b="1" u="none" strike="noStrike" dirty="0">
                          <a:solidFill>
                            <a:schemeClr val="tx1"/>
                          </a:solidFill>
                          <a:effectLst/>
                          <a:cs typeface="B Titr" panose="00000700000000000000" pitchFamily="2" charset="-78"/>
                        </a:rPr>
                        <a:t>خوانسار</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solidFill>
                            <a:schemeClr val="tx1"/>
                          </a:solidFill>
                          <a:effectLst/>
                          <a:cs typeface="B Titr" panose="00000700000000000000" pitchFamily="2" charset="-78"/>
                        </a:rPr>
                        <a:t>89/5</a:t>
                      </a:r>
                      <a:endParaRPr lang="en-US"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146977832"/>
                  </a:ext>
                </a:extLst>
              </a:tr>
              <a:tr h="268172">
                <a:tc>
                  <a:txBody>
                    <a:bodyPr/>
                    <a:lstStyle/>
                    <a:p>
                      <a:pPr algn="ctr" rtl="1" fontAlgn="b"/>
                      <a:r>
                        <a:rPr lang="fa-IR" sz="1100" b="1" u="none" strike="noStrike" dirty="0">
                          <a:solidFill>
                            <a:schemeClr val="tx1"/>
                          </a:solidFill>
                          <a:effectLst/>
                          <a:cs typeface="B Titr" panose="00000700000000000000" pitchFamily="2" charset="-78"/>
                        </a:rPr>
                        <a:t>فریدن</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87/0</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000453054"/>
                  </a:ext>
                </a:extLst>
              </a:tr>
              <a:tr h="268172">
                <a:tc>
                  <a:txBody>
                    <a:bodyPr/>
                    <a:lstStyle/>
                    <a:p>
                      <a:pPr algn="ctr" rtl="1" fontAlgn="b"/>
                      <a:r>
                        <a:rPr lang="fa-IR" sz="1100" b="1" u="none" strike="noStrike" dirty="0">
                          <a:solidFill>
                            <a:schemeClr val="tx1"/>
                          </a:solidFill>
                          <a:effectLst/>
                          <a:cs typeface="B Titr" panose="00000700000000000000" pitchFamily="2" charset="-78"/>
                        </a:rPr>
                        <a:t>گلپایگان</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86/6</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950154578"/>
                  </a:ext>
                </a:extLst>
              </a:tr>
              <a:tr h="268172">
                <a:tc>
                  <a:txBody>
                    <a:bodyPr/>
                    <a:lstStyle/>
                    <a:p>
                      <a:pPr algn="ctr" rtl="1" fontAlgn="b"/>
                      <a:r>
                        <a:rPr lang="fa-IR" sz="1100" b="1" u="none" strike="noStrike" dirty="0">
                          <a:solidFill>
                            <a:schemeClr val="tx1"/>
                          </a:solidFill>
                          <a:effectLst/>
                          <a:cs typeface="B Titr" panose="00000700000000000000" pitchFamily="2" charset="-78"/>
                        </a:rPr>
                        <a:t>لنجان</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86/6</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647139475"/>
                  </a:ext>
                </a:extLst>
              </a:tr>
              <a:tr h="268172">
                <a:tc>
                  <a:txBody>
                    <a:bodyPr/>
                    <a:lstStyle/>
                    <a:p>
                      <a:pPr algn="ctr" rtl="1" fontAlgn="b"/>
                      <a:r>
                        <a:rPr lang="fa-IR" sz="1100" b="1" u="none" strike="noStrike" dirty="0">
                          <a:solidFill>
                            <a:schemeClr val="tx1"/>
                          </a:solidFill>
                          <a:effectLst/>
                          <a:cs typeface="B Titr" panose="00000700000000000000" pitchFamily="2" charset="-78"/>
                        </a:rPr>
                        <a:t>دهاقان</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86/0</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242273193"/>
                  </a:ext>
                </a:extLst>
              </a:tr>
              <a:tr h="268172">
                <a:tc>
                  <a:txBody>
                    <a:bodyPr/>
                    <a:lstStyle/>
                    <a:p>
                      <a:pPr algn="ctr" rtl="1" fontAlgn="b"/>
                      <a:r>
                        <a:rPr lang="fa-IR" sz="1100" b="1" u="none" strike="noStrike" dirty="0">
                          <a:solidFill>
                            <a:schemeClr val="tx1"/>
                          </a:solidFill>
                          <a:effectLst/>
                          <a:cs typeface="B Titr" panose="00000700000000000000" pitchFamily="2" charset="-78"/>
                        </a:rPr>
                        <a:t>اردستان</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84/8</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771453777"/>
                  </a:ext>
                </a:extLst>
              </a:tr>
              <a:tr h="268172">
                <a:tc>
                  <a:txBody>
                    <a:bodyPr/>
                    <a:lstStyle/>
                    <a:p>
                      <a:pPr algn="ctr" rtl="1" fontAlgn="b"/>
                      <a:r>
                        <a:rPr lang="fa-IR" sz="1100" b="1" u="none" strike="noStrike" dirty="0">
                          <a:solidFill>
                            <a:schemeClr val="tx1"/>
                          </a:solidFill>
                          <a:effectLst/>
                          <a:cs typeface="B Titr" panose="00000700000000000000" pitchFamily="2" charset="-78"/>
                        </a:rPr>
                        <a:t>چادگان</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84/6</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888154131"/>
                  </a:ext>
                </a:extLst>
              </a:tr>
              <a:tr h="268172">
                <a:tc>
                  <a:txBody>
                    <a:bodyPr/>
                    <a:lstStyle/>
                    <a:p>
                      <a:pPr algn="ctr" rtl="1" fontAlgn="b"/>
                      <a:r>
                        <a:rPr lang="fa-IR" sz="1100" b="1" u="none" strike="noStrike" dirty="0">
                          <a:solidFill>
                            <a:schemeClr val="tx1"/>
                          </a:solidFill>
                          <a:effectLst/>
                          <a:cs typeface="B Titr" panose="00000700000000000000" pitchFamily="2" charset="-78"/>
                        </a:rPr>
                        <a:t>فریدونشهر</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84/1</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648464814"/>
                  </a:ext>
                </a:extLst>
              </a:tr>
              <a:tr h="268172">
                <a:tc>
                  <a:txBody>
                    <a:bodyPr/>
                    <a:lstStyle/>
                    <a:p>
                      <a:pPr algn="ctr" rtl="1" fontAlgn="b"/>
                      <a:r>
                        <a:rPr lang="fa-IR" sz="1100" b="1" u="none" strike="noStrike">
                          <a:solidFill>
                            <a:schemeClr val="tx1"/>
                          </a:solidFill>
                          <a:effectLst/>
                          <a:cs typeface="B Titr" panose="00000700000000000000" pitchFamily="2" charset="-78"/>
                        </a:rPr>
                        <a:t>تیران و کرون</a:t>
                      </a:r>
                      <a:endParaRPr lang="fa-IR"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83/0</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2597044631"/>
                  </a:ext>
                </a:extLst>
              </a:tr>
              <a:tr h="268172">
                <a:tc>
                  <a:txBody>
                    <a:bodyPr/>
                    <a:lstStyle/>
                    <a:p>
                      <a:pPr algn="ctr" rtl="1" fontAlgn="b"/>
                      <a:r>
                        <a:rPr lang="fa-IR" sz="1100" b="1" u="none" strike="noStrike" dirty="0">
                          <a:solidFill>
                            <a:schemeClr val="tx1"/>
                          </a:solidFill>
                          <a:effectLst/>
                          <a:cs typeface="B Titr" panose="00000700000000000000" pitchFamily="2" charset="-78"/>
                        </a:rPr>
                        <a:t>خمینی شهر</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82/9</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45047585"/>
                  </a:ext>
                </a:extLst>
              </a:tr>
              <a:tr h="268172">
                <a:tc>
                  <a:txBody>
                    <a:bodyPr/>
                    <a:lstStyle/>
                    <a:p>
                      <a:pPr algn="ctr" rtl="1" fontAlgn="b"/>
                      <a:r>
                        <a:rPr lang="fa-IR" sz="1100" b="1" u="none" strike="noStrike" dirty="0">
                          <a:solidFill>
                            <a:schemeClr val="tx1"/>
                          </a:solidFill>
                          <a:effectLst/>
                          <a:cs typeface="B Titr" panose="00000700000000000000" pitchFamily="2" charset="-78"/>
                        </a:rPr>
                        <a:t>کوهپایه</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82/8</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2082546268"/>
                  </a:ext>
                </a:extLst>
              </a:tr>
              <a:tr h="268172">
                <a:tc>
                  <a:txBody>
                    <a:bodyPr/>
                    <a:lstStyle/>
                    <a:p>
                      <a:pPr algn="ctr" rtl="1" fontAlgn="b"/>
                      <a:r>
                        <a:rPr lang="fa-IR" sz="1100" b="1" u="none" strike="noStrike" dirty="0">
                          <a:solidFill>
                            <a:schemeClr val="tx1"/>
                          </a:solidFill>
                          <a:effectLst/>
                          <a:cs typeface="B Titr" panose="00000700000000000000" pitchFamily="2" charset="-78"/>
                        </a:rPr>
                        <a:t>برخوار</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82/1</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703659939"/>
                  </a:ext>
                </a:extLst>
              </a:tr>
              <a:tr h="268172">
                <a:tc>
                  <a:txBody>
                    <a:bodyPr/>
                    <a:lstStyle/>
                    <a:p>
                      <a:pPr algn="ctr" rtl="1" fontAlgn="b"/>
                      <a:r>
                        <a:rPr lang="fa-IR" sz="1100" b="1" u="none" strike="noStrike" dirty="0">
                          <a:solidFill>
                            <a:schemeClr val="tx1"/>
                          </a:solidFill>
                          <a:effectLst/>
                          <a:cs typeface="B Titr" panose="00000700000000000000" pitchFamily="2" charset="-78"/>
                        </a:rPr>
                        <a:t>مبارکه</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81/3</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4205965504"/>
                  </a:ext>
                </a:extLst>
              </a:tr>
              <a:tr h="268172">
                <a:tc>
                  <a:txBody>
                    <a:bodyPr/>
                    <a:lstStyle/>
                    <a:p>
                      <a:pPr algn="ctr" rtl="1" fontAlgn="b"/>
                      <a:r>
                        <a:rPr lang="fa-IR" sz="1100" b="1" u="none" strike="noStrike" dirty="0">
                          <a:solidFill>
                            <a:schemeClr val="tx1"/>
                          </a:solidFill>
                          <a:effectLst/>
                          <a:cs typeface="B Titr" panose="00000700000000000000" pitchFamily="2" charset="-78"/>
                        </a:rPr>
                        <a:t>خور و بیابانک</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a:solidFill>
                            <a:schemeClr val="tx1"/>
                          </a:solidFill>
                          <a:effectLst/>
                          <a:cs typeface="B Titr" panose="00000700000000000000" pitchFamily="2" charset="-78"/>
                        </a:rPr>
                        <a:t>81/2</a:t>
                      </a:r>
                      <a:endParaRPr lang="en-US" sz="1100" b="1" i="0" u="none" strike="noStrike">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2743291270"/>
                  </a:ext>
                </a:extLst>
              </a:tr>
              <a:tr h="268172">
                <a:tc>
                  <a:txBody>
                    <a:bodyPr/>
                    <a:lstStyle/>
                    <a:p>
                      <a:pPr algn="ctr" rtl="1" fontAlgn="b"/>
                      <a:r>
                        <a:rPr lang="fa-IR" sz="1100" b="1" u="none" strike="noStrike" dirty="0">
                          <a:solidFill>
                            <a:schemeClr val="tx1"/>
                          </a:solidFill>
                          <a:effectLst/>
                          <a:cs typeface="B Titr" panose="00000700000000000000" pitchFamily="2" charset="-78"/>
                        </a:rPr>
                        <a:t>شهرضا</a:t>
                      </a:r>
                      <a:endParaRPr lang="fa-IR"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solidFill>
                            <a:schemeClr val="tx1"/>
                          </a:solidFill>
                          <a:effectLst/>
                          <a:cs typeface="B Titr" panose="00000700000000000000" pitchFamily="2" charset="-78"/>
                        </a:rPr>
                        <a:t>81/0</a:t>
                      </a:r>
                      <a:endParaRPr lang="en-US" sz="1100" b="1" i="0" u="none" strike="noStrike" dirty="0">
                        <a:solidFill>
                          <a:schemeClr val="tx1"/>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73585049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454760587"/>
              </p:ext>
            </p:extLst>
          </p:nvPr>
        </p:nvGraphicFramePr>
        <p:xfrm>
          <a:off x="2129246" y="2299067"/>
          <a:ext cx="2612570" cy="4558931"/>
        </p:xfrm>
        <a:graphic>
          <a:graphicData uri="http://schemas.openxmlformats.org/drawingml/2006/table">
            <a:tbl>
              <a:tblPr rtl="1">
                <a:tableStyleId>{5C22544A-7EE6-4342-B048-85BDC9FD1C3A}</a:tableStyleId>
              </a:tblPr>
              <a:tblGrid>
                <a:gridCol w="1306285">
                  <a:extLst>
                    <a:ext uri="{9D8B030D-6E8A-4147-A177-3AD203B41FA5}">
                      <a16:colId xmlns:a16="http://schemas.microsoft.com/office/drawing/2014/main" val="131853200"/>
                    </a:ext>
                  </a:extLst>
                </a:gridCol>
                <a:gridCol w="1306285">
                  <a:extLst>
                    <a:ext uri="{9D8B030D-6E8A-4147-A177-3AD203B41FA5}">
                      <a16:colId xmlns:a16="http://schemas.microsoft.com/office/drawing/2014/main" val="3204613055"/>
                    </a:ext>
                  </a:extLst>
                </a:gridCol>
              </a:tblGrid>
              <a:tr h="350687">
                <a:tc gridSpan="2">
                  <a:txBody>
                    <a:bodyPr/>
                    <a:lstStyle/>
                    <a:p>
                      <a:pPr algn="ctr" rtl="1" fontAlgn="b"/>
                      <a:r>
                        <a:rPr lang="fa-IR" sz="1100" u="none" strike="noStrike" dirty="0">
                          <a:effectLst/>
                          <a:cs typeface="B Titr" panose="00000700000000000000" pitchFamily="2" charset="-78"/>
                        </a:rPr>
                        <a:t>پایین تر از مطلوب کشوری</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hMerge="1">
                  <a:txBody>
                    <a:bodyPr/>
                    <a:lstStyle/>
                    <a:p>
                      <a:endParaRPr lang="en-US"/>
                    </a:p>
                  </a:txBody>
                  <a:tcPr/>
                </a:tc>
                <a:extLst>
                  <a:ext uri="{0D108BD9-81ED-4DB2-BD59-A6C34878D82A}">
                    <a16:rowId xmlns:a16="http://schemas.microsoft.com/office/drawing/2014/main" val="2880864607"/>
                  </a:ext>
                </a:extLst>
              </a:tr>
              <a:tr h="350687">
                <a:tc>
                  <a:txBody>
                    <a:bodyPr/>
                    <a:lstStyle/>
                    <a:p>
                      <a:pPr algn="ctr" rtl="1" fontAlgn="b"/>
                      <a:r>
                        <a:rPr lang="fa-IR" sz="1100" u="none" strike="noStrike" dirty="0">
                          <a:effectLst/>
                          <a:cs typeface="B Titr" panose="00000700000000000000" pitchFamily="2" charset="-78"/>
                        </a:rPr>
                        <a:t>نائین</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79/5</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590986600"/>
                  </a:ext>
                </a:extLst>
              </a:tr>
              <a:tr h="350687">
                <a:tc>
                  <a:txBody>
                    <a:bodyPr/>
                    <a:lstStyle/>
                    <a:p>
                      <a:pPr algn="ctr" rtl="1" fontAlgn="b"/>
                      <a:r>
                        <a:rPr lang="fa-IR" sz="1100" u="none" strike="noStrike" dirty="0">
                          <a:effectLst/>
                          <a:cs typeface="B Titr" panose="00000700000000000000" pitchFamily="2" charset="-78"/>
                        </a:rPr>
                        <a:t>نطنز</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79/3</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542776590"/>
                  </a:ext>
                </a:extLst>
              </a:tr>
              <a:tr h="350687">
                <a:tc>
                  <a:txBody>
                    <a:bodyPr/>
                    <a:lstStyle/>
                    <a:p>
                      <a:pPr algn="ctr" rtl="1" fontAlgn="b"/>
                      <a:r>
                        <a:rPr lang="fa-IR" sz="1100" u="none" strike="noStrike" dirty="0">
                          <a:effectLst/>
                          <a:cs typeface="B Titr" panose="00000700000000000000" pitchFamily="2" charset="-78"/>
                        </a:rPr>
                        <a:t>فلاورجان</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78/3</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789624210"/>
                  </a:ext>
                </a:extLst>
              </a:tr>
              <a:tr h="350687">
                <a:tc>
                  <a:txBody>
                    <a:bodyPr/>
                    <a:lstStyle/>
                    <a:p>
                      <a:pPr algn="ctr" rtl="1" fontAlgn="b"/>
                      <a:r>
                        <a:rPr lang="fa-IR" sz="1100" u="none" strike="noStrike" dirty="0">
                          <a:effectLst/>
                          <a:cs typeface="B Titr" panose="00000700000000000000" pitchFamily="2" charset="-78"/>
                        </a:rPr>
                        <a:t>ورزنه</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77/8</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051719802"/>
                  </a:ext>
                </a:extLst>
              </a:tr>
              <a:tr h="350687">
                <a:tc>
                  <a:txBody>
                    <a:bodyPr/>
                    <a:lstStyle/>
                    <a:p>
                      <a:pPr algn="ctr" rtl="1" fontAlgn="b"/>
                      <a:r>
                        <a:rPr lang="fa-IR" sz="1100" u="none" strike="noStrike" dirty="0">
                          <a:effectLst/>
                          <a:cs typeface="B Titr" panose="00000700000000000000" pitchFamily="2" charset="-78"/>
                        </a:rPr>
                        <a:t>جرقویه</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77/7</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2830796634"/>
                  </a:ext>
                </a:extLst>
              </a:tr>
              <a:tr h="350687">
                <a:tc>
                  <a:txBody>
                    <a:bodyPr/>
                    <a:lstStyle/>
                    <a:p>
                      <a:pPr algn="ctr" rtl="1" fontAlgn="b"/>
                      <a:r>
                        <a:rPr lang="fa-IR" sz="1100" u="none" strike="noStrike" dirty="0">
                          <a:effectLst/>
                          <a:cs typeface="B Titr" panose="00000700000000000000" pitchFamily="2" charset="-78"/>
                        </a:rPr>
                        <a:t>سمیرم</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77/4</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291986547"/>
                  </a:ext>
                </a:extLst>
              </a:tr>
              <a:tr h="350687">
                <a:tc>
                  <a:txBody>
                    <a:bodyPr/>
                    <a:lstStyle/>
                    <a:p>
                      <a:pPr algn="ctr" rtl="1" fontAlgn="b"/>
                      <a:r>
                        <a:rPr lang="fa-IR" sz="1100" u="none" strike="noStrike" dirty="0">
                          <a:effectLst/>
                          <a:cs typeface="B Titr" panose="00000700000000000000" pitchFamily="2" charset="-78"/>
                        </a:rPr>
                        <a:t>هرند</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76/3</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829651708"/>
                  </a:ext>
                </a:extLst>
              </a:tr>
              <a:tr h="350687">
                <a:tc>
                  <a:txBody>
                    <a:bodyPr/>
                    <a:lstStyle/>
                    <a:p>
                      <a:pPr algn="ctr" rtl="1" fontAlgn="b"/>
                      <a:r>
                        <a:rPr lang="fa-IR" sz="1100" u="none" strike="noStrike" dirty="0">
                          <a:effectLst/>
                          <a:cs typeface="B Titr" panose="00000700000000000000" pitchFamily="2" charset="-78"/>
                        </a:rPr>
                        <a:t>استان</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76/0</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466936415"/>
                  </a:ext>
                </a:extLst>
              </a:tr>
              <a:tr h="350687">
                <a:tc>
                  <a:txBody>
                    <a:bodyPr/>
                    <a:lstStyle/>
                    <a:p>
                      <a:pPr algn="ctr" rtl="1" fontAlgn="b"/>
                      <a:r>
                        <a:rPr lang="fa-IR" sz="1100" u="none" strike="noStrike" dirty="0">
                          <a:effectLst/>
                          <a:cs typeface="B Titr" panose="00000700000000000000" pitchFamily="2" charset="-78"/>
                        </a:rPr>
                        <a:t>شاهین شهر و میمه</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75/7</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2639628445"/>
                  </a:ext>
                </a:extLst>
              </a:tr>
              <a:tr h="350687">
                <a:tc>
                  <a:txBody>
                    <a:bodyPr/>
                    <a:lstStyle/>
                    <a:p>
                      <a:pPr algn="ctr" rtl="1" fontAlgn="b"/>
                      <a:r>
                        <a:rPr lang="fa-IR" sz="1100" u="none" strike="noStrike" dirty="0">
                          <a:effectLst/>
                          <a:cs typeface="B Titr" panose="00000700000000000000" pitchFamily="2" charset="-78"/>
                        </a:rPr>
                        <a:t>اصفهان 2</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71/7</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199871027"/>
                  </a:ext>
                </a:extLst>
              </a:tr>
              <a:tr h="350687">
                <a:tc>
                  <a:txBody>
                    <a:bodyPr/>
                    <a:lstStyle/>
                    <a:p>
                      <a:pPr algn="ctr" rtl="1" fontAlgn="b"/>
                      <a:r>
                        <a:rPr lang="fa-IR" sz="1100" u="none" strike="noStrike" dirty="0">
                          <a:effectLst/>
                          <a:cs typeface="B Titr" panose="00000700000000000000" pitchFamily="2" charset="-78"/>
                        </a:rPr>
                        <a:t>اصفهان 1</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70/7</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3111902964"/>
                  </a:ext>
                </a:extLst>
              </a:tr>
              <a:tr h="350687">
                <a:tc>
                  <a:txBody>
                    <a:bodyPr/>
                    <a:lstStyle/>
                    <a:p>
                      <a:pPr algn="ctr" rtl="1" fontAlgn="b"/>
                      <a:r>
                        <a:rPr lang="fa-IR" sz="1100" u="none" strike="noStrike" dirty="0">
                          <a:effectLst/>
                          <a:cs typeface="B Titr" panose="00000700000000000000" pitchFamily="2" charset="-78"/>
                        </a:rPr>
                        <a:t>نجف آباد</a:t>
                      </a:r>
                      <a:endParaRPr lang="fa-IR" sz="1100" b="0"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tc>
                  <a:txBody>
                    <a:bodyPr/>
                    <a:lstStyle/>
                    <a:p>
                      <a:pPr algn="ctr" rtl="0" fontAlgn="b"/>
                      <a:r>
                        <a:rPr lang="en-US" sz="1100" b="1" u="none" strike="noStrike" dirty="0">
                          <a:effectLst/>
                          <a:cs typeface="B Titr" panose="00000700000000000000" pitchFamily="2" charset="-78"/>
                        </a:rPr>
                        <a:t>70/4</a:t>
                      </a:r>
                      <a:endParaRPr lang="en-US" sz="1100" b="1" i="0" u="none" strike="noStrike" dirty="0">
                        <a:solidFill>
                          <a:srgbClr val="000000"/>
                        </a:solidFill>
                        <a:effectLst/>
                        <a:latin typeface="Calibri" panose="020F0502020204030204" pitchFamily="34" charset="0"/>
                        <a:cs typeface="B Titr" panose="00000700000000000000" pitchFamily="2" charset="-78"/>
                      </a:endParaRPr>
                    </a:p>
                  </a:txBody>
                  <a:tcPr marL="9525" marR="9525" marT="9525" marB="0" anchor="b"/>
                </a:tc>
                <a:extLst>
                  <a:ext uri="{0D108BD9-81ED-4DB2-BD59-A6C34878D82A}">
                    <a16:rowId xmlns:a16="http://schemas.microsoft.com/office/drawing/2014/main" val="703553075"/>
                  </a:ext>
                </a:extLst>
              </a:tr>
            </a:tbl>
          </a:graphicData>
        </a:graphic>
      </p:graphicFrame>
    </p:spTree>
    <p:extLst>
      <p:ext uri="{BB962C8B-B14F-4D97-AF65-F5344CB8AC3E}">
        <p14:creationId xmlns:p14="http://schemas.microsoft.com/office/powerpoint/2010/main" val="865375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200" dirty="0">
                <a:cs typeface="B Titr" panose="00000700000000000000" pitchFamily="2" charset="-78"/>
              </a:rPr>
              <a:t>درصد نمونه نامناسب در 9ماهه سال1404</a:t>
            </a:r>
            <a:endParaRPr lang="en-US" sz="32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10350894"/>
              </p:ext>
            </p:extLst>
          </p:nvPr>
        </p:nvGraphicFramePr>
        <p:xfrm>
          <a:off x="633046" y="2561297"/>
          <a:ext cx="10543321" cy="34163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20520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200" dirty="0">
                <a:cs typeface="B Titr" panose="00000700000000000000" pitchFamily="2" charset="-78"/>
              </a:rPr>
              <a:t>شهرستانهایی که در صد نمونه نامناسب نامطلوب بالا دارند</a:t>
            </a:r>
            <a:endParaRPr lang="en-US" sz="32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4554649"/>
              </p:ext>
            </p:extLst>
          </p:nvPr>
        </p:nvGraphicFramePr>
        <p:xfrm>
          <a:off x="4037426" y="2560324"/>
          <a:ext cx="3615398" cy="4086225"/>
        </p:xfrm>
        <a:graphic>
          <a:graphicData uri="http://schemas.openxmlformats.org/drawingml/2006/table">
            <a:tbl>
              <a:tblPr/>
              <a:tblGrid>
                <a:gridCol w="1807699">
                  <a:extLst>
                    <a:ext uri="{9D8B030D-6E8A-4147-A177-3AD203B41FA5}">
                      <a16:colId xmlns:a16="http://schemas.microsoft.com/office/drawing/2014/main" val="3854479482"/>
                    </a:ext>
                  </a:extLst>
                </a:gridCol>
                <a:gridCol w="1807699">
                  <a:extLst>
                    <a:ext uri="{9D8B030D-6E8A-4147-A177-3AD203B41FA5}">
                      <a16:colId xmlns:a16="http://schemas.microsoft.com/office/drawing/2014/main" val="846555926"/>
                    </a:ext>
                  </a:extLst>
                </a:gridCol>
              </a:tblGrid>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کوهپایه</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7927270"/>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اردستان</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0916692"/>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نائین</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973761"/>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جرقویه</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6413916"/>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گلپایگان</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0450075"/>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چادگان</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4785797"/>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سمیرم</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6247708"/>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خوانسار</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0541803"/>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خور و بیابانک</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6716661"/>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هرند</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9888792"/>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نجف آباد</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3867005"/>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اصفهان 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4000942"/>
                  </a:ext>
                </a:extLst>
              </a:tr>
              <a:tr h="294339">
                <a:tc>
                  <a:txBody>
                    <a:bodyPr/>
                    <a:lstStyle/>
                    <a:p>
                      <a:pPr algn="ctr" fontAlgn="b"/>
                      <a:r>
                        <a:rPr lang="en-US" sz="2000" b="1" i="0" u="none" strike="noStrike">
                          <a:solidFill>
                            <a:schemeClr val="tx1"/>
                          </a:solidFill>
                          <a:effectLst/>
                          <a:latin typeface="Calibri" panose="020F0502020204030204" pitchFamily="34" charset="0"/>
                          <a:cs typeface="B Nazanin" panose="00000400000000000000" pitchFamily="2" charset="-7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fa-IR" sz="2000" b="1" i="0" u="none" strike="noStrike" dirty="0">
                          <a:solidFill>
                            <a:schemeClr val="tx1"/>
                          </a:solidFill>
                          <a:effectLst/>
                          <a:latin typeface="Calibri" panose="020F0502020204030204" pitchFamily="34" charset="0"/>
                          <a:cs typeface="B Nazanin" panose="00000400000000000000" pitchFamily="2" charset="-78"/>
                        </a:rPr>
                        <a:t>شاهین شهر و میمه</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8517284"/>
                  </a:ext>
                </a:extLst>
              </a:tr>
            </a:tbl>
          </a:graphicData>
        </a:graphic>
      </p:graphicFrame>
    </p:spTree>
    <p:extLst>
      <p:ext uri="{BB962C8B-B14F-4D97-AF65-F5344CB8AC3E}">
        <p14:creationId xmlns:p14="http://schemas.microsoft.com/office/powerpoint/2010/main" val="3798760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chemeClr val="bg1"/>
                </a:solidFill>
                <a:cs typeface="B Titr" panose="00000700000000000000" pitchFamily="2" charset="-78"/>
              </a:rPr>
              <a:t>محل های نمونه گیری بر کاغذ گاتری</a:t>
            </a:r>
            <a:endParaRPr lang="en-US" dirty="0">
              <a:solidFill>
                <a:schemeClr val="bg1"/>
              </a:solidFill>
            </a:endParaRPr>
          </a:p>
        </p:txBody>
      </p:sp>
      <p:pic>
        <p:nvPicPr>
          <p:cNvPr id="4" name="Content Placeholder 3"/>
          <p:cNvPicPr>
            <a:picLocks noGrp="1" noChangeAspect="1"/>
          </p:cNvPicPr>
          <p:nvPr>
            <p:ph idx="1"/>
          </p:nvPr>
        </p:nvPicPr>
        <p:blipFill>
          <a:blip r:embed="rId2"/>
          <a:stretch>
            <a:fillRect/>
          </a:stretch>
        </p:blipFill>
        <p:spPr>
          <a:xfrm>
            <a:off x="536477" y="2533162"/>
            <a:ext cx="4098656" cy="3416300"/>
          </a:xfrm>
          <a:prstGeom prst="rect">
            <a:avLst/>
          </a:prstGeom>
        </p:spPr>
      </p:pic>
      <p:sp>
        <p:nvSpPr>
          <p:cNvPr id="5" name="Rectangle 4"/>
          <p:cNvSpPr/>
          <p:nvPr/>
        </p:nvSpPr>
        <p:spPr>
          <a:xfrm>
            <a:off x="5130018" y="2936949"/>
            <a:ext cx="6096000" cy="2831544"/>
          </a:xfrm>
          <a:prstGeom prst="rect">
            <a:avLst/>
          </a:prstGeom>
        </p:spPr>
        <p:txBody>
          <a:bodyPr>
            <a:spAutoFit/>
          </a:bodyPr>
          <a:lstStyle/>
          <a:p>
            <a:pPr marL="457200" lvl="0" indent="-457200" algn="justLow" rtl="1">
              <a:spcBef>
                <a:spcPts val="600"/>
              </a:spcBef>
              <a:buClr>
                <a:srgbClr val="C00000"/>
              </a:buClr>
              <a:buSzPts val="3600"/>
              <a:buFont typeface="Roboto"/>
              <a:buChar char="▸"/>
            </a:pPr>
            <a:r>
              <a:rPr lang="fa-IR" sz="2400" b="1" dirty="0">
                <a:solidFill>
                  <a:srgbClr val="222222"/>
                </a:solidFill>
                <a:latin typeface="Roboto"/>
                <a:cs typeface="B Nazanin" panose="00000400000000000000" pitchFamily="2" charset="-78"/>
                <a:sym typeface="Roboto"/>
              </a:rPr>
              <a:t>محل نمونه گیری (غربالگری)  بر کاغذ گاتری </a:t>
            </a:r>
            <a:r>
              <a:rPr lang="fa-IR" sz="2400" b="1" dirty="0">
                <a:solidFill>
                  <a:srgbClr val="222222"/>
                </a:solidFill>
                <a:latin typeface="Roboto"/>
                <a:cs typeface="B Titr" panose="00000700000000000000" pitchFamily="2" charset="-78"/>
                <a:sym typeface="Roboto"/>
              </a:rPr>
              <a:t>پاشنه پا </a:t>
            </a:r>
            <a:r>
              <a:rPr lang="fa-IR" sz="2400" b="1" dirty="0">
                <a:solidFill>
                  <a:srgbClr val="222222"/>
                </a:solidFill>
                <a:latin typeface="Roboto"/>
                <a:cs typeface="B Nazanin" panose="00000400000000000000" pitchFamily="2" charset="-78"/>
                <a:sym typeface="Roboto"/>
              </a:rPr>
              <a:t>است.</a:t>
            </a:r>
          </a:p>
          <a:p>
            <a:pPr marL="457200" lvl="0" indent="-457200" algn="justLow" rtl="1">
              <a:spcBef>
                <a:spcPts val="600"/>
              </a:spcBef>
              <a:buClr>
                <a:srgbClr val="C00000"/>
              </a:buClr>
              <a:buSzPts val="3600"/>
              <a:buFont typeface="Roboto"/>
              <a:buChar char="▸"/>
            </a:pPr>
            <a:r>
              <a:rPr lang="fa-IR" sz="2400" b="1" dirty="0">
                <a:solidFill>
                  <a:srgbClr val="222222"/>
                </a:solidFill>
                <a:latin typeface="Roboto"/>
                <a:cs typeface="B Nazanin" panose="00000400000000000000" pitchFamily="2" charset="-78"/>
                <a:sym typeface="Roboto"/>
              </a:rPr>
              <a:t>در صورت عدم امکان نمونه گیری از پاشنه پا، از </a:t>
            </a:r>
            <a:r>
              <a:rPr lang="fa-IR" sz="2400" b="1" dirty="0">
                <a:solidFill>
                  <a:srgbClr val="222222"/>
                </a:solidFill>
                <a:latin typeface="Roboto"/>
                <a:cs typeface="B Titr" panose="00000700000000000000" pitchFamily="2" charset="-78"/>
                <a:sym typeface="Roboto"/>
              </a:rPr>
              <a:t>کناره خارجی دست </a:t>
            </a:r>
            <a:r>
              <a:rPr lang="fa-IR" sz="2400" b="1" dirty="0">
                <a:solidFill>
                  <a:srgbClr val="222222"/>
                </a:solidFill>
                <a:latin typeface="Roboto"/>
                <a:cs typeface="B Nazanin" panose="00000400000000000000" pitchFamily="2" charset="-78"/>
                <a:sym typeface="Roboto"/>
              </a:rPr>
              <a:t>استفاده می شود.</a:t>
            </a:r>
          </a:p>
          <a:p>
            <a:pPr marL="457200" lvl="0" indent="-457200" algn="justLow" rtl="1">
              <a:spcBef>
                <a:spcPts val="600"/>
              </a:spcBef>
              <a:buClr>
                <a:srgbClr val="C00000"/>
              </a:buClr>
              <a:buSzPts val="3600"/>
              <a:buFont typeface="Roboto"/>
              <a:buChar char="▸"/>
            </a:pPr>
            <a:r>
              <a:rPr lang="fa-IR" sz="2400" b="1" dirty="0">
                <a:solidFill>
                  <a:srgbClr val="222222"/>
                </a:solidFill>
                <a:latin typeface="Roboto"/>
                <a:cs typeface="B Nazanin" panose="00000400000000000000" pitchFamily="2" charset="-78"/>
                <a:sym typeface="Roboto"/>
              </a:rPr>
              <a:t>در صورت عدم امکان نمونه گیری از پاشنه پا و یا کنار خارجی دست، می توان از </a:t>
            </a:r>
            <a:r>
              <a:rPr lang="fa-IR" sz="2400" b="1" dirty="0">
                <a:solidFill>
                  <a:srgbClr val="222222"/>
                </a:solidFill>
                <a:latin typeface="Roboto"/>
                <a:cs typeface="B Titr" panose="00000700000000000000" pitchFamily="2" charset="-78"/>
                <a:sym typeface="Roboto"/>
              </a:rPr>
              <a:t>نرمه لاله گوش </a:t>
            </a:r>
            <a:r>
              <a:rPr lang="fa-IR" sz="2400" b="1" dirty="0">
                <a:solidFill>
                  <a:srgbClr val="222222"/>
                </a:solidFill>
                <a:latin typeface="Roboto"/>
                <a:cs typeface="B Nazanin" panose="00000400000000000000" pitchFamily="2" charset="-78"/>
                <a:sym typeface="Roboto"/>
              </a:rPr>
              <a:t>نمونه گرفت.</a:t>
            </a:r>
            <a:endParaRPr lang="en-US" sz="2400" b="1" dirty="0">
              <a:solidFill>
                <a:srgbClr val="222222"/>
              </a:solidFill>
              <a:latin typeface="Roboto"/>
              <a:cs typeface="B Nazanin" panose="00000400000000000000" pitchFamily="2" charset="-78"/>
              <a:sym typeface="Roboto"/>
            </a:endParaRPr>
          </a:p>
        </p:txBody>
      </p:sp>
    </p:spTree>
    <p:extLst>
      <p:ext uri="{BB962C8B-B14F-4D97-AF65-F5344CB8AC3E}">
        <p14:creationId xmlns:p14="http://schemas.microsoft.com/office/powerpoint/2010/main" val="3424406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پایین بودن شاخص شروع درمان زیر 28 روز </a:t>
            </a:r>
            <a:endParaRPr lang="en-US" dirty="0"/>
          </a:p>
        </p:txBody>
      </p:sp>
      <p:sp>
        <p:nvSpPr>
          <p:cNvPr id="3" name="Content Placeholder 2"/>
          <p:cNvSpPr>
            <a:spLocks noGrp="1"/>
          </p:cNvSpPr>
          <p:nvPr>
            <p:ph idx="1"/>
          </p:nvPr>
        </p:nvSpPr>
        <p:spPr>
          <a:xfrm>
            <a:off x="1154954" y="2603500"/>
            <a:ext cx="10099200" cy="3416300"/>
          </a:xfrm>
        </p:spPr>
        <p:txBody>
          <a:bodyPr>
            <a:normAutofit/>
          </a:bodyPr>
          <a:lstStyle/>
          <a:p>
            <a:pPr algn="just" rtl="1"/>
            <a:r>
              <a:rPr lang="fa-IR" sz="2400" b="1" dirty="0">
                <a:cs typeface="B Nazanin" panose="00000400000000000000" pitchFamily="2" charset="-78"/>
              </a:rPr>
              <a:t>مطلوب کشوری این شاخص 75% زیر 28 روز </a:t>
            </a:r>
          </a:p>
          <a:p>
            <a:pPr algn="just" rtl="1"/>
            <a:r>
              <a:rPr lang="fa-IR" sz="2400" b="1" dirty="0">
                <a:cs typeface="B Nazanin" panose="00000400000000000000" pitchFamily="2" charset="-78"/>
              </a:rPr>
              <a:t>15% بین 28 روزتا41 روز </a:t>
            </a:r>
          </a:p>
          <a:p>
            <a:pPr algn="just" rtl="1"/>
            <a:r>
              <a:rPr lang="fa-IR" sz="2400" b="1" dirty="0">
                <a:cs typeface="B Nazanin" panose="00000400000000000000" pitchFamily="2" charset="-78"/>
              </a:rPr>
              <a:t>10% بالای 41 روز </a:t>
            </a:r>
          </a:p>
          <a:p>
            <a:pPr marL="0" indent="0" algn="just" rtl="1">
              <a:buNone/>
            </a:pPr>
            <a:r>
              <a:rPr lang="fa-IR" sz="2400" b="1" dirty="0">
                <a:cs typeface="B Nazanin" panose="00000400000000000000" pitchFamily="2" charset="-78"/>
              </a:rPr>
              <a:t>با علت شروع دیرتراز 28 روز در قسمت توضیحات فرم شماره 4 نوشته شود.</a:t>
            </a:r>
            <a:endParaRPr lang="en-US" sz="2400" b="1" dirty="0">
              <a:cs typeface="B Nazanin" panose="00000400000000000000" pitchFamily="2" charset="-78"/>
            </a:endParaRPr>
          </a:p>
        </p:txBody>
      </p:sp>
    </p:spTree>
    <p:extLst>
      <p:ext uri="{BB962C8B-B14F-4D97-AF65-F5344CB8AC3E}">
        <p14:creationId xmlns:p14="http://schemas.microsoft.com/office/powerpoint/2010/main" val="2865056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اهداف برنامه</a:t>
            </a:r>
            <a:endParaRPr lang="en-US" dirty="0">
              <a:cs typeface="B Titr" panose="00000700000000000000" pitchFamily="2" charset="-78"/>
            </a:endParaRPr>
          </a:p>
        </p:txBody>
      </p:sp>
      <p:sp>
        <p:nvSpPr>
          <p:cNvPr id="3" name="Content Placeholder 2"/>
          <p:cNvSpPr>
            <a:spLocks noGrp="1"/>
          </p:cNvSpPr>
          <p:nvPr>
            <p:ph idx="1"/>
          </p:nvPr>
        </p:nvSpPr>
        <p:spPr>
          <a:xfrm>
            <a:off x="478302" y="2257407"/>
            <a:ext cx="11085341" cy="4339168"/>
          </a:xfrm>
        </p:spPr>
        <p:txBody>
          <a:bodyPr>
            <a:normAutofit fontScale="47500" lnSpcReduction="20000"/>
          </a:bodyPr>
          <a:lstStyle/>
          <a:p>
            <a:pPr marL="285750" lvl="0" indent="-285750" algn="justLow" rtl="1">
              <a:lnSpc>
                <a:spcPct val="150000"/>
              </a:lnSpc>
              <a:buClr>
                <a:schemeClr val="tx1">
                  <a:lumMod val="95000"/>
                  <a:lumOff val="5000"/>
                </a:schemeClr>
              </a:buClr>
              <a:buFont typeface="Wingdings" panose="05000000000000000000" pitchFamily="2" charset="2"/>
              <a:buChar char="q"/>
            </a:pPr>
            <a:r>
              <a:rPr lang="fa-IR" altLang="en-US" sz="3800" b="1" dirty="0">
                <a:solidFill>
                  <a:schemeClr val="accent1">
                    <a:lumMod val="60000"/>
                    <a:lumOff val="40000"/>
                  </a:schemeClr>
                </a:solidFill>
                <a:latin typeface="Perpetua" panose="02020502060401020303" pitchFamily="18" charset="0"/>
                <a:cs typeface="B Nazanin" panose="00000400000000000000" pitchFamily="2" charset="-78"/>
              </a:rPr>
              <a:t>هدف اصلی: </a:t>
            </a:r>
            <a:r>
              <a:rPr lang="fa-IR" altLang="en-US" sz="3800" b="1" dirty="0">
                <a:solidFill>
                  <a:schemeClr val="tx1"/>
                </a:solidFill>
                <a:latin typeface="Perpetua" panose="02020502060401020303" pitchFamily="18" charset="0"/>
                <a:cs typeface="B Nazanin" panose="00000400000000000000" pitchFamily="2" charset="-78"/>
              </a:rPr>
              <a:t>شناسايی و کنترل نوزادان مبتلا به  بيماری کم کاری تيروييد، درمان و پيشگيری از عوارض آن</a:t>
            </a:r>
          </a:p>
          <a:p>
            <a:pPr marL="285750" lvl="0" indent="-285750" algn="justLow" rtl="1">
              <a:lnSpc>
                <a:spcPct val="150000"/>
              </a:lnSpc>
              <a:buClr>
                <a:schemeClr val="tx1">
                  <a:lumMod val="95000"/>
                  <a:lumOff val="5000"/>
                </a:schemeClr>
              </a:buClr>
              <a:buFont typeface="Wingdings" panose="05000000000000000000" pitchFamily="2" charset="2"/>
              <a:buChar char="q"/>
            </a:pPr>
            <a:r>
              <a:rPr lang="fa-IR" altLang="en-US" sz="3800" b="1" dirty="0">
                <a:solidFill>
                  <a:schemeClr val="accent1">
                    <a:lumMod val="60000"/>
                    <a:lumOff val="40000"/>
                  </a:schemeClr>
                </a:solidFill>
                <a:latin typeface="Perpetua" panose="02020502060401020303" pitchFamily="18" charset="0"/>
                <a:cs typeface="B Nazanin" panose="00000400000000000000" pitchFamily="2" charset="-78"/>
              </a:rPr>
              <a:t> اهداف ویژه: </a:t>
            </a:r>
          </a:p>
          <a:p>
            <a:pPr lvl="1" algn="r" rtl="1">
              <a:lnSpc>
                <a:spcPct val="150000"/>
              </a:lnSpc>
              <a:buClr>
                <a:schemeClr val="accent1">
                  <a:lumMod val="60000"/>
                  <a:lumOff val="40000"/>
                </a:schemeClr>
              </a:buClr>
              <a:buFont typeface="Wingdings" panose="05000000000000000000" pitchFamily="2" charset="2"/>
              <a:buChar char="§"/>
            </a:pPr>
            <a:r>
              <a:rPr lang="fa-IR" sz="3800" b="1" dirty="0">
                <a:solidFill>
                  <a:schemeClr val="tx1"/>
                </a:solidFill>
                <a:latin typeface="Perpetua" panose="02020502060401020303" pitchFamily="18" charset="0"/>
                <a:cs typeface="B Nazanin" panose="00000400000000000000" pitchFamily="2" charset="-78"/>
              </a:rPr>
              <a:t>غربالگري کلیه نوزادان (ایرانی و غیر ایرانی)، شناسايي، كنترل و درمان بیماران مبتلا به  </a:t>
            </a:r>
            <a:r>
              <a:rPr lang="en-US" sz="3800" b="1" dirty="0">
                <a:solidFill>
                  <a:schemeClr val="tx1"/>
                </a:solidFill>
                <a:latin typeface="Perpetua" panose="02020502060401020303" pitchFamily="18" charset="0"/>
                <a:cs typeface="B Nazanin" panose="00000400000000000000" pitchFamily="2" charset="-78"/>
              </a:rPr>
              <a:t>CH</a:t>
            </a:r>
            <a:r>
              <a:rPr lang="fa-IR" sz="3800" b="1" dirty="0">
                <a:solidFill>
                  <a:schemeClr val="tx1"/>
                </a:solidFill>
                <a:latin typeface="Perpetua" panose="02020502060401020303" pitchFamily="18" charset="0"/>
                <a:cs typeface="B Nazanin" panose="00000400000000000000" pitchFamily="2" charset="-78"/>
              </a:rPr>
              <a:t> در بدو تولد </a:t>
            </a:r>
          </a:p>
          <a:p>
            <a:pPr lvl="1" algn="r" rtl="1">
              <a:lnSpc>
                <a:spcPct val="150000"/>
              </a:lnSpc>
              <a:buClr>
                <a:schemeClr val="accent1">
                  <a:lumMod val="60000"/>
                  <a:lumOff val="40000"/>
                </a:schemeClr>
              </a:buClr>
              <a:buFont typeface="Wingdings" panose="05000000000000000000" pitchFamily="2" charset="2"/>
              <a:buChar char="§"/>
            </a:pPr>
            <a:r>
              <a:rPr lang="fa-IR" sz="3800" b="1" dirty="0">
                <a:solidFill>
                  <a:schemeClr val="tx1"/>
                </a:solidFill>
                <a:latin typeface="Perpetua" panose="02020502060401020303" pitchFamily="18" charset="0"/>
                <a:cs typeface="B Nazanin" panose="00000400000000000000" pitchFamily="2" charset="-78"/>
              </a:rPr>
              <a:t>پيشگيري از عقب افتادگي ذهني و ديگرعوارض </a:t>
            </a:r>
            <a:r>
              <a:rPr lang="en-US" sz="3800" b="1" dirty="0">
                <a:solidFill>
                  <a:schemeClr val="tx1"/>
                </a:solidFill>
                <a:latin typeface="Perpetua" panose="02020502060401020303" pitchFamily="18" charset="0"/>
                <a:cs typeface="B Nazanin" panose="00000400000000000000" pitchFamily="2" charset="-78"/>
              </a:rPr>
              <a:t>CH</a:t>
            </a:r>
            <a:r>
              <a:rPr lang="fa-IR" sz="3800" b="1" dirty="0">
                <a:solidFill>
                  <a:schemeClr val="tx1"/>
                </a:solidFill>
                <a:latin typeface="Perpetua" panose="02020502060401020303" pitchFamily="18" charset="0"/>
                <a:cs typeface="B Nazanin" panose="00000400000000000000" pitchFamily="2" charset="-78"/>
              </a:rPr>
              <a:t> با درمان مناسب و به هنگام و كنترل دارويي</a:t>
            </a:r>
          </a:p>
          <a:p>
            <a:pPr marL="457200" lvl="1" indent="0" algn="r" rtl="1">
              <a:lnSpc>
                <a:spcPct val="150000"/>
              </a:lnSpc>
              <a:buClr>
                <a:schemeClr val="accent1">
                  <a:lumMod val="60000"/>
                  <a:lumOff val="40000"/>
                </a:schemeClr>
              </a:buClr>
              <a:buNone/>
            </a:pPr>
            <a:r>
              <a:rPr lang="fa-IR" sz="3800" b="1" dirty="0">
                <a:solidFill>
                  <a:schemeClr val="tx1"/>
                </a:solidFill>
                <a:latin typeface="Perpetua" panose="02020502060401020303" pitchFamily="18" charset="0"/>
                <a:cs typeface="B Nazanin" panose="00000400000000000000" pitchFamily="2" charset="-78"/>
              </a:rPr>
              <a:t>نتیجه:</a:t>
            </a:r>
          </a:p>
          <a:p>
            <a:pPr lvl="1" algn="r" rtl="1">
              <a:lnSpc>
                <a:spcPct val="150000"/>
              </a:lnSpc>
              <a:buClr>
                <a:schemeClr val="accent1">
                  <a:lumMod val="60000"/>
                  <a:lumOff val="40000"/>
                </a:schemeClr>
              </a:buClr>
              <a:buFont typeface="Wingdings" panose="05000000000000000000" pitchFamily="2" charset="2"/>
              <a:buChar char="§"/>
            </a:pPr>
            <a:r>
              <a:rPr lang="fa-IR" sz="3800" b="1" dirty="0">
                <a:solidFill>
                  <a:schemeClr val="tx1"/>
                </a:solidFill>
                <a:latin typeface="Perpetua" panose="02020502060401020303" pitchFamily="18" charset="0"/>
                <a:cs typeface="B Nazanin" panose="00000400000000000000" pitchFamily="2" charset="-78"/>
                <a:sym typeface="Roboto"/>
              </a:rPr>
              <a:t>کاهش ناتواني‌های حاصل از بيماری</a:t>
            </a:r>
          </a:p>
          <a:p>
            <a:pPr lvl="1" algn="r" rtl="1">
              <a:lnSpc>
                <a:spcPct val="150000"/>
              </a:lnSpc>
              <a:buClr>
                <a:schemeClr val="accent1">
                  <a:lumMod val="60000"/>
                  <a:lumOff val="40000"/>
                </a:schemeClr>
              </a:buClr>
              <a:buFont typeface="Wingdings" panose="05000000000000000000" pitchFamily="2" charset="2"/>
              <a:buChar char="§"/>
            </a:pPr>
            <a:r>
              <a:rPr lang="fa-IR" sz="3800" b="1" dirty="0">
                <a:solidFill>
                  <a:schemeClr val="tx1"/>
                </a:solidFill>
                <a:latin typeface="Perpetua" panose="02020502060401020303" pitchFamily="18" charset="0"/>
                <a:cs typeface="B Nazanin" panose="00000400000000000000" pitchFamily="2" charset="-78"/>
                <a:sym typeface="Roboto"/>
              </a:rPr>
              <a:t>کاهش هزينه های اقتصادی ناشی از بيماری</a:t>
            </a:r>
          </a:p>
          <a:p>
            <a:pPr lvl="1" algn="r" rtl="1">
              <a:lnSpc>
                <a:spcPct val="150000"/>
              </a:lnSpc>
              <a:buClr>
                <a:schemeClr val="accent1">
                  <a:lumMod val="60000"/>
                  <a:lumOff val="40000"/>
                </a:schemeClr>
              </a:buClr>
              <a:buFont typeface="Wingdings" panose="05000000000000000000" pitchFamily="2" charset="2"/>
              <a:buChar char="§"/>
            </a:pPr>
            <a:r>
              <a:rPr lang="fa-IR" sz="3800" b="1" dirty="0">
                <a:solidFill>
                  <a:schemeClr val="tx1"/>
                </a:solidFill>
                <a:latin typeface="Perpetua" panose="02020502060401020303" pitchFamily="18" charset="0"/>
                <a:cs typeface="B Nazanin" panose="00000400000000000000" pitchFamily="2" charset="-78"/>
                <a:sym typeface="Roboto"/>
              </a:rPr>
              <a:t>ارتقا کيفيت زندگی بيماران و خانواده آنها</a:t>
            </a:r>
          </a:p>
          <a:p>
            <a:pPr lvl="1" algn="r" rtl="1">
              <a:lnSpc>
                <a:spcPct val="150000"/>
              </a:lnSpc>
              <a:buClr>
                <a:schemeClr val="accent1">
                  <a:lumMod val="60000"/>
                  <a:lumOff val="40000"/>
                </a:schemeClr>
              </a:buClr>
              <a:buFont typeface="Wingdings" panose="05000000000000000000" pitchFamily="2" charset="2"/>
              <a:buChar char="§"/>
            </a:pPr>
            <a:r>
              <a:rPr lang="fa-IR" altLang="en-US" sz="3800" b="1" dirty="0">
                <a:solidFill>
                  <a:schemeClr val="tx1"/>
                </a:solidFill>
                <a:latin typeface="Perpetua" panose="02020502060401020303" pitchFamily="18" charset="0"/>
                <a:cs typeface="B Nazanin" panose="00000400000000000000" pitchFamily="2" charset="-78"/>
              </a:rPr>
              <a:t>ارتقا ميانگين ضريب هوشی افراد جامعه ازطريق پيشگيری از کاهش ضريب هوشی مبتلايان</a:t>
            </a:r>
            <a:endParaRPr lang="fa-IR" sz="3800" b="1" dirty="0">
              <a:solidFill>
                <a:schemeClr val="tx1"/>
              </a:solidFill>
              <a:latin typeface="Perpetua" panose="02020502060401020303" pitchFamily="18" charset="0"/>
              <a:cs typeface="B Nazanin" panose="00000400000000000000" pitchFamily="2" charset="-78"/>
            </a:endParaRPr>
          </a:p>
          <a:p>
            <a:pPr lvl="1" algn="r" rtl="1">
              <a:lnSpc>
                <a:spcPct val="150000"/>
              </a:lnSpc>
              <a:buClr>
                <a:srgbClr val="CC6600"/>
              </a:buClr>
              <a:buFont typeface="Arial" panose="020B0604020202020204" pitchFamily="34" charset="0"/>
              <a:buChar char="•"/>
            </a:pPr>
            <a:endParaRPr lang="fa-IR" sz="1700" b="1" dirty="0">
              <a:solidFill>
                <a:schemeClr val="tx1"/>
              </a:solidFill>
              <a:latin typeface="Perpetua" panose="02020502060401020303" pitchFamily="18" charset="0"/>
              <a:cs typeface="B Nazanin" panose="00000400000000000000" pitchFamily="2" charset="-78"/>
            </a:endParaRPr>
          </a:p>
          <a:p>
            <a:endParaRPr lang="en-US" dirty="0"/>
          </a:p>
        </p:txBody>
      </p:sp>
    </p:spTree>
    <p:extLst>
      <p:ext uri="{BB962C8B-B14F-4D97-AF65-F5344CB8AC3E}">
        <p14:creationId xmlns:p14="http://schemas.microsoft.com/office/powerpoint/2010/main" val="5153825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chemeClr val="accent2"/>
                </a:solidFill>
              </a:rPr>
              <a:t>فرم های برنامه</a:t>
            </a:r>
            <a:endParaRPr lang="en-US" dirty="0">
              <a:solidFill>
                <a:schemeClr val="accent2"/>
              </a:solidFill>
            </a:endParaRPr>
          </a:p>
        </p:txBody>
      </p:sp>
      <p:sp>
        <p:nvSpPr>
          <p:cNvPr id="4" name="Content Placeholder 3"/>
          <p:cNvSpPr>
            <a:spLocks noGrp="1"/>
          </p:cNvSpPr>
          <p:nvPr>
            <p:ph idx="1"/>
          </p:nvPr>
        </p:nvSpPr>
        <p:spPr>
          <a:xfrm>
            <a:off x="323557" y="2384981"/>
            <a:ext cx="11380763" cy="3929281"/>
          </a:xfrm>
          <a:prstGeom prst="rect">
            <a:avLst/>
          </a:prstGeom>
          <a:solidFill>
            <a:schemeClr val="bg1"/>
          </a:solidFill>
        </p:spPr>
        <p:txBody>
          <a:bodyPr wrap="square">
            <a:spAutoFit/>
          </a:bodyPr>
          <a:lstStyle/>
          <a:p>
            <a:pPr marL="533400" indent="-457200" algn="r" rtl="1">
              <a:lnSpc>
                <a:spcPct val="150000"/>
              </a:lnSpc>
              <a:buClr>
                <a:srgbClr val="CC6600"/>
              </a:buClr>
              <a:buFont typeface="+mj-lt"/>
              <a:buAutoNum type="arabicParenR"/>
            </a:pPr>
            <a:r>
              <a:rPr lang="fa-IR" b="1" dirty="0">
                <a:solidFill>
                  <a:schemeClr val="accent1">
                    <a:lumMod val="60000"/>
                    <a:lumOff val="40000"/>
                  </a:schemeClr>
                </a:solidFill>
                <a:latin typeface="BNazanin"/>
                <a:cs typeface="B Nazanin" panose="00000400000000000000" pitchFamily="2" charset="-78"/>
              </a:rPr>
              <a:t>فرم های شماره 1</a:t>
            </a:r>
            <a:r>
              <a:rPr lang="en-US" b="1" dirty="0">
                <a:solidFill>
                  <a:schemeClr val="accent1">
                    <a:lumMod val="60000"/>
                    <a:lumOff val="40000"/>
                  </a:schemeClr>
                </a:solidFill>
                <a:latin typeface="BNazanin"/>
                <a:cs typeface="B Nazanin" panose="00000400000000000000" pitchFamily="2" charset="-78"/>
              </a:rPr>
              <a:t> </a:t>
            </a:r>
            <a:r>
              <a:rPr lang="fa-IR" b="1" dirty="0">
                <a:latin typeface="BNazanin"/>
                <a:cs typeface="B Nazanin" panose="00000400000000000000" pitchFamily="2" charset="-78"/>
              </a:rPr>
              <a:t>در </a:t>
            </a:r>
            <a:r>
              <a:rPr lang="fa-IR" b="1" dirty="0">
                <a:solidFill>
                  <a:schemeClr val="tx1"/>
                </a:solidFill>
                <a:latin typeface="BNazanin"/>
                <a:cs typeface="B Nazanin" panose="00000400000000000000" pitchFamily="2" charset="-78"/>
              </a:rPr>
              <a:t>مرکز نمونه گیری </a:t>
            </a:r>
            <a:r>
              <a:rPr lang="fa-IR" b="1" dirty="0">
                <a:latin typeface="BNazanin"/>
                <a:cs typeface="B Nazanin" panose="00000400000000000000" pitchFamily="2" charset="-78"/>
              </a:rPr>
              <a:t>تکمیل می شود ودر نرم افزار </a:t>
            </a:r>
            <a:r>
              <a:rPr lang="en-US" b="1" dirty="0" err="1">
                <a:latin typeface="BNazanin"/>
                <a:cs typeface="B Nazanin" panose="00000400000000000000" pitchFamily="2" charset="-78"/>
              </a:rPr>
              <a:t>nsp</a:t>
            </a:r>
            <a:r>
              <a:rPr lang="fa-IR" b="1" dirty="0">
                <a:latin typeface="BNazanin"/>
                <a:cs typeface="B Nazanin" panose="00000400000000000000" pitchFamily="2" charset="-78"/>
              </a:rPr>
              <a:t> وارد می شود/ سپس با نقش غربالگری نوزادان خدمت 8624 در سامانه سیب ثبت می گردد / طبق نامه شماره    3831 مورخ4/3 وشیوه نامه جدید</a:t>
            </a:r>
          </a:p>
          <a:p>
            <a:pPr marL="533400" indent="-457200" algn="r" rtl="1">
              <a:lnSpc>
                <a:spcPct val="150000"/>
              </a:lnSpc>
              <a:buClr>
                <a:srgbClr val="CC6600"/>
              </a:buClr>
              <a:buFont typeface="+mj-lt"/>
              <a:buAutoNum type="arabicParenR"/>
            </a:pPr>
            <a:r>
              <a:rPr lang="fa-IR" b="1" dirty="0">
                <a:solidFill>
                  <a:schemeClr val="accent1">
                    <a:lumMod val="60000"/>
                    <a:lumOff val="40000"/>
                  </a:schemeClr>
                </a:solidFill>
                <a:latin typeface="BNazanin"/>
                <a:cs typeface="B Nazanin" panose="00000400000000000000" pitchFamily="2" charset="-78"/>
              </a:rPr>
              <a:t>فرم شماره  3 </a:t>
            </a:r>
            <a:r>
              <a:rPr lang="fa-IR" b="1" dirty="0">
                <a:latin typeface="BNazanin"/>
                <a:cs typeface="B Nazanin" panose="00000400000000000000" pitchFamily="2" charset="-78"/>
              </a:rPr>
              <a:t>هر </a:t>
            </a:r>
            <a:r>
              <a:rPr lang="fa-IR" b="1" dirty="0">
                <a:solidFill>
                  <a:schemeClr val="accent1">
                    <a:lumMod val="60000"/>
                    <a:lumOff val="40000"/>
                  </a:schemeClr>
                </a:solidFill>
                <a:latin typeface="BNazanin"/>
                <a:cs typeface="B Titr" panose="00000700000000000000" pitchFamily="2" charset="-78"/>
              </a:rPr>
              <a:t>سه ماه </a:t>
            </a:r>
            <a:r>
              <a:rPr lang="fa-IR" b="1" dirty="0">
                <a:latin typeface="BNazanin"/>
                <a:cs typeface="B Nazanin" panose="00000400000000000000" pitchFamily="2" charset="-78"/>
              </a:rPr>
              <a:t>، در مركز بهداشت شهرستان تكميل شده و به استان فرستاده می شود وپس از اصلاح به اداره غـدد و متابوليك ارسال می شود. </a:t>
            </a:r>
          </a:p>
          <a:p>
            <a:pPr marL="533400" indent="-457200" algn="r" rtl="1">
              <a:lnSpc>
                <a:spcPct val="150000"/>
              </a:lnSpc>
              <a:buClr>
                <a:srgbClr val="CC6600"/>
              </a:buClr>
              <a:buFont typeface="+mj-lt"/>
              <a:buAutoNum type="arabicParenR"/>
            </a:pPr>
            <a:r>
              <a:rPr lang="fa-IR" b="1" dirty="0">
                <a:solidFill>
                  <a:schemeClr val="accent1">
                    <a:lumMod val="60000"/>
                    <a:lumOff val="40000"/>
                  </a:schemeClr>
                </a:solidFill>
                <a:latin typeface="BNazanin"/>
                <a:cs typeface="B Nazanin" panose="00000400000000000000" pitchFamily="2" charset="-78"/>
              </a:rPr>
              <a:t>فرم شماره 4  هر سه ماه، </a:t>
            </a:r>
            <a:r>
              <a:rPr lang="fa-IR" b="1" dirty="0">
                <a:latin typeface="BNazanin"/>
                <a:cs typeface="B Nazanin" panose="00000400000000000000" pitchFamily="2" charset="-78"/>
              </a:rPr>
              <a:t>داده های مراقبت بيماران تحت مراقبت در فایل اکسل  مربوطه ثبت شده و همراه با آمار فصلی به استان ارسال می گردد.</a:t>
            </a:r>
          </a:p>
          <a:p>
            <a:pPr marL="533400" indent="-457200" algn="r" rtl="1">
              <a:lnSpc>
                <a:spcPct val="150000"/>
              </a:lnSpc>
              <a:buClr>
                <a:srgbClr val="CC6600"/>
              </a:buClr>
              <a:buFont typeface="+mj-lt"/>
              <a:buAutoNum type="arabicParenR"/>
            </a:pPr>
            <a:r>
              <a:rPr lang="fa-IR" b="1" dirty="0">
                <a:solidFill>
                  <a:schemeClr val="accent1">
                    <a:lumMod val="60000"/>
                    <a:lumOff val="40000"/>
                  </a:schemeClr>
                </a:solidFill>
                <a:latin typeface="BNazanin"/>
                <a:cs typeface="B Nazanin" panose="00000400000000000000" pitchFamily="2" charset="-78"/>
              </a:rPr>
              <a:t>فرم موارد مشکوک هرسه ماه </a:t>
            </a:r>
            <a:r>
              <a:rPr lang="fa-IR" b="1" dirty="0">
                <a:latin typeface="BNazanin"/>
                <a:cs typeface="B Nazanin" panose="00000400000000000000" pitchFamily="2" charset="-78"/>
              </a:rPr>
              <a:t>تكميل شده و به استان فرستاده می شود </a:t>
            </a:r>
          </a:p>
          <a:p>
            <a:pPr marL="533400" indent="-457200" algn="r" rtl="1">
              <a:lnSpc>
                <a:spcPct val="150000"/>
              </a:lnSpc>
              <a:buClr>
                <a:srgbClr val="CC6600"/>
              </a:buClr>
              <a:buFont typeface="+mj-lt"/>
              <a:buAutoNum type="arabicParenR"/>
            </a:pPr>
            <a:r>
              <a:rPr lang="fa-IR" b="1" dirty="0">
                <a:solidFill>
                  <a:schemeClr val="accent1">
                    <a:lumMod val="60000"/>
                    <a:lumOff val="40000"/>
                  </a:schemeClr>
                </a:solidFill>
                <a:latin typeface="BNazanin"/>
                <a:cs typeface="B Nazanin" panose="00000400000000000000" pitchFamily="2" charset="-78"/>
              </a:rPr>
              <a:t>فرم موارد منفی کاذب در صورت پیدا کردن مورد بیمار منفی کاذب</a:t>
            </a:r>
          </a:p>
        </p:txBody>
      </p:sp>
    </p:spTree>
    <p:extLst>
      <p:ext uri="{BB962C8B-B14F-4D97-AF65-F5344CB8AC3E}">
        <p14:creationId xmlns:p14="http://schemas.microsoft.com/office/powerpoint/2010/main" val="1385418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نکات مهم در خصوص فرم مراقبت شماره 4</a:t>
            </a:r>
            <a:endParaRPr lang="en-US" dirty="0">
              <a:cs typeface="B Titr" panose="00000700000000000000" pitchFamily="2" charset="-78"/>
            </a:endParaRPr>
          </a:p>
        </p:txBody>
      </p:sp>
      <p:sp>
        <p:nvSpPr>
          <p:cNvPr id="3" name="Content Placeholder 2"/>
          <p:cNvSpPr>
            <a:spLocks noGrp="1"/>
          </p:cNvSpPr>
          <p:nvPr>
            <p:ph idx="1"/>
          </p:nvPr>
        </p:nvSpPr>
        <p:spPr>
          <a:xfrm>
            <a:off x="520505" y="2603500"/>
            <a:ext cx="11240085" cy="3416300"/>
          </a:xfrm>
        </p:spPr>
        <p:txBody>
          <a:bodyPr/>
          <a:lstStyle/>
          <a:p>
            <a:pPr lvl="0" algn="just" rtl="1">
              <a:buFont typeface="Wingdings" panose="05000000000000000000" pitchFamily="2" charset="2"/>
              <a:buChar char="Ø"/>
            </a:pPr>
            <a:r>
              <a:rPr lang="fa-IR" sz="2000" b="1" dirty="0">
                <a:latin typeface="BNazanin"/>
                <a:cs typeface="B Nazanin" panose="00000400000000000000" pitchFamily="2" charset="-78"/>
              </a:rPr>
              <a:t>توجه شود در هر شیت فقط بیماران براساس سال تولد ثبت می شوند (نه براساس تاریخ غربالگری ونه براساس تاریخ شروع درمان). اگر نوزادی متولد اسفند می باشد ودر سال بعد به عنوان بیمار شناسایی شد حداکثر تا پایان خرداد به کارشناس استان اطلاع داده شود تا دراصلاحیه آمار فرم شماره 3 آن سال، به وزارت متبوع ارسال گردد. دقت شود آماربیماردر فرم شماره 3 هرسال، باید با تعداد بیماران در فرم شماره 4 مطابقت داشته باشد.</a:t>
            </a:r>
            <a:endParaRPr lang="en-US" sz="2000" b="1" dirty="0">
              <a:latin typeface="BNazanin"/>
              <a:cs typeface="B Nazanin" panose="00000400000000000000" pitchFamily="2" charset="-78"/>
            </a:endParaRPr>
          </a:p>
          <a:p>
            <a:pPr lvl="0" algn="just" rtl="1">
              <a:buFont typeface="Wingdings" panose="05000000000000000000" pitchFamily="2" charset="2"/>
              <a:buChar char="Ø"/>
            </a:pPr>
            <a:r>
              <a:rPr lang="fa-IR" sz="2000" b="1" dirty="0">
                <a:latin typeface="BNazanin"/>
                <a:cs typeface="B Nazanin" panose="00000400000000000000" pitchFamily="2" charset="-78"/>
              </a:rPr>
              <a:t>اگر بیماری در شهرستان شما شناسایی شد و محل سکونت وی دریکی از شهرستانهای استان می باشد باید با کارشناس آن شهرستان هماهنگی بصوت تلفنی ونامه صورت پذیرد، تا جز بیماران آن شهرستان محسوب شود و از آوردن در آمار بیماران فرم شماره 3 شهرستان شما خودداری شود . ( به هیچ عنوان یک بیمار در آمار بیماران دو شهرستان آورده نشود).  </a:t>
            </a:r>
            <a:endParaRPr lang="en-US" sz="2000" b="1" dirty="0">
              <a:latin typeface="BNazanin"/>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527317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نکات مهم در خصوص فرم مراقبت شماره 4</a:t>
            </a:r>
            <a:endParaRPr lang="en-US" dirty="0"/>
          </a:p>
        </p:txBody>
      </p:sp>
      <p:sp>
        <p:nvSpPr>
          <p:cNvPr id="3" name="Content Placeholder 2"/>
          <p:cNvSpPr>
            <a:spLocks noGrp="1"/>
          </p:cNvSpPr>
          <p:nvPr>
            <p:ph idx="1"/>
          </p:nvPr>
        </p:nvSpPr>
        <p:spPr>
          <a:xfrm>
            <a:off x="492369" y="2603500"/>
            <a:ext cx="11043139" cy="3416300"/>
          </a:xfrm>
        </p:spPr>
        <p:txBody>
          <a:bodyPr>
            <a:normAutofit fontScale="92500" lnSpcReduction="10000"/>
          </a:bodyPr>
          <a:lstStyle/>
          <a:p>
            <a:pPr algn="r" rtl="1">
              <a:buFont typeface="Wingdings" panose="05000000000000000000" pitchFamily="2" charset="2"/>
              <a:buChar char="Ø"/>
            </a:pPr>
            <a:r>
              <a:rPr lang="fa-IR" sz="2000" b="1" dirty="0">
                <a:latin typeface="BNazanin"/>
                <a:cs typeface="B Nazanin" panose="00000400000000000000" pitchFamily="2" charset="-78"/>
              </a:rPr>
              <a:t>در هیچ صورت به غیر از گزینه هایی که در کرسر مشخص شده ،عنوان دیگری گذاشته نشود. لازم است برای هر بیمارکلیه ستونهای ذکر شده به جز نتیجه نهایی که پس از مشخص شدن دائمی یا گذرا بودن بیماری ، فوت ، مهاجرت تکمیل می شود، کامل شوند.</a:t>
            </a:r>
            <a:endParaRPr lang="en-US" sz="2000" b="1" dirty="0">
              <a:latin typeface="BNazanin"/>
              <a:cs typeface="B Nazanin" panose="00000400000000000000" pitchFamily="2" charset="-78"/>
            </a:endParaRPr>
          </a:p>
          <a:p>
            <a:pPr algn="r" rtl="1">
              <a:buFont typeface="Wingdings" panose="05000000000000000000" pitchFamily="2" charset="2"/>
              <a:buChar char="Ø"/>
            </a:pPr>
            <a:r>
              <a:rPr lang="fa-IR" sz="2000" b="1" dirty="0">
                <a:latin typeface="BNazanin"/>
                <a:cs typeface="B Nazanin" panose="00000400000000000000" pitchFamily="2" charset="-78"/>
              </a:rPr>
              <a:t>تاریخ تولد نوزاد فقط به صورت (روز/ماه/سال)  نوشته و ثبت گردد. حتما از علامت ( / ) استفاده شود. </a:t>
            </a:r>
            <a:endParaRPr lang="en-US" sz="2000" b="1" dirty="0">
              <a:latin typeface="BNazanin"/>
              <a:cs typeface="B Nazanin" panose="00000400000000000000" pitchFamily="2" charset="-78"/>
            </a:endParaRPr>
          </a:p>
          <a:p>
            <a:pPr algn="r" rtl="1">
              <a:buFont typeface="Wingdings" panose="05000000000000000000" pitchFamily="2" charset="2"/>
              <a:buChar char="Ø"/>
            </a:pPr>
            <a:r>
              <a:rPr lang="fa-IR" sz="2000" b="1" dirty="0">
                <a:latin typeface="BNazanin"/>
                <a:cs typeface="B Nazanin" panose="00000400000000000000" pitchFamily="2" charset="-78"/>
              </a:rPr>
              <a:t>وزن نوزاد فقط بر حسب گرم، قد نوزاد بر حسب سانتی متر، زمان انجام نمونه گیری بر حسب سن نوزاد به روز(ستون </a:t>
            </a:r>
            <a:r>
              <a:rPr lang="en-US" sz="2000" b="1" dirty="0">
                <a:latin typeface="BNazanin"/>
                <a:cs typeface="B Nazanin" panose="00000400000000000000" pitchFamily="2" charset="-78"/>
              </a:rPr>
              <a:t>N</a:t>
            </a:r>
            <a:r>
              <a:rPr lang="fa-IR" sz="2000" b="1" dirty="0">
                <a:latin typeface="BNazanin"/>
                <a:cs typeface="B Nazanin" panose="00000400000000000000" pitchFamily="2" charset="-78"/>
              </a:rPr>
              <a:t>و</a:t>
            </a:r>
            <a:r>
              <a:rPr lang="en-US" sz="2000" b="1" dirty="0">
                <a:latin typeface="BNazanin"/>
                <a:cs typeface="B Nazanin" panose="00000400000000000000" pitchFamily="2" charset="-78"/>
              </a:rPr>
              <a:t>O</a:t>
            </a:r>
            <a:r>
              <a:rPr lang="fa-IR" sz="2000" b="1" dirty="0">
                <a:latin typeface="BNazanin"/>
                <a:cs typeface="B Nazanin" panose="00000400000000000000" pitchFamily="2" charset="-78"/>
              </a:rPr>
              <a:t>) ، به صورت عدد خالی نوشته و از گذاشتن هر گونه حرف یا کلمه در کنار عدد خودداری شود.</a:t>
            </a:r>
            <a:endParaRPr lang="en-US" sz="2000" b="1" dirty="0">
              <a:latin typeface="BNazanin"/>
              <a:cs typeface="B Nazanin" panose="00000400000000000000" pitchFamily="2" charset="-78"/>
            </a:endParaRPr>
          </a:p>
          <a:p>
            <a:pPr algn="r" rtl="1">
              <a:buFont typeface="Wingdings" panose="05000000000000000000" pitchFamily="2" charset="2"/>
              <a:buChar char="Ø"/>
            </a:pPr>
            <a:r>
              <a:rPr lang="fa-IR" sz="2000" b="1" dirty="0">
                <a:latin typeface="BNazanin"/>
                <a:cs typeface="B Nazanin" panose="00000400000000000000" pitchFamily="2" charset="-78"/>
              </a:rPr>
              <a:t>درستون</a:t>
            </a:r>
            <a:r>
              <a:rPr lang="en-US" sz="2000" b="1" dirty="0">
                <a:latin typeface="BNazanin"/>
                <a:cs typeface="B Nazanin" panose="00000400000000000000" pitchFamily="2" charset="-78"/>
              </a:rPr>
              <a:t>W</a:t>
            </a:r>
            <a:r>
              <a:rPr lang="fa-IR" sz="2000" b="1" dirty="0">
                <a:latin typeface="BNazanin"/>
                <a:cs typeface="B Nazanin" panose="00000400000000000000" pitchFamily="2" charset="-78"/>
              </a:rPr>
              <a:t> (سن نوزاد در زمان شروع درمان) به روز به صورت عدد خالی و از نوشتن هر گونه حرف یا کلمه مانند (روز، روزگی و... ) در کنار عدد خودداری شود.</a:t>
            </a:r>
            <a:endParaRPr lang="en-US" sz="2000" b="1" dirty="0">
              <a:latin typeface="BNazanin"/>
              <a:cs typeface="B Nazanin" panose="00000400000000000000" pitchFamily="2" charset="-78"/>
            </a:endParaRPr>
          </a:p>
          <a:p>
            <a:pPr algn="r" rtl="1">
              <a:buFont typeface="Wingdings" panose="05000000000000000000" pitchFamily="2" charset="2"/>
              <a:buChar char="Ø"/>
            </a:pPr>
            <a:r>
              <a:rPr lang="fa-IR" sz="2000" b="1" dirty="0">
                <a:latin typeface="BNazanin"/>
                <a:cs typeface="B Nazanin" panose="00000400000000000000" pitchFamily="2" charset="-78"/>
              </a:rPr>
              <a:t>ستون </a:t>
            </a:r>
            <a:r>
              <a:rPr lang="en-US" sz="2000" b="1" dirty="0">
                <a:latin typeface="BNazanin"/>
                <a:cs typeface="B Nazanin" panose="00000400000000000000" pitchFamily="2" charset="-78"/>
              </a:rPr>
              <a:t>GP</a:t>
            </a:r>
            <a:r>
              <a:rPr lang="fa-IR" sz="2000" b="1" dirty="0">
                <a:latin typeface="BNazanin"/>
                <a:cs typeface="B Nazanin" panose="00000400000000000000" pitchFamily="2" charset="-78"/>
              </a:rPr>
              <a:t> (روند درمان) برای همه بیماران تکمیل شود اگر گزینه قطع درمان انتخاب شد تاریخ قطع درمان در ستون </a:t>
            </a:r>
            <a:r>
              <a:rPr lang="en-US" sz="2000" b="1" dirty="0">
                <a:latin typeface="BNazanin"/>
                <a:cs typeface="B Nazanin" panose="00000400000000000000" pitchFamily="2" charset="-78"/>
              </a:rPr>
              <a:t>GQ</a:t>
            </a:r>
            <a:r>
              <a:rPr lang="fa-IR" sz="2000" b="1" dirty="0">
                <a:latin typeface="BNazanin"/>
                <a:cs typeface="B Nazanin" panose="00000400000000000000" pitchFamily="2" charset="-78"/>
              </a:rPr>
              <a:t> وارد شود واگر نامشخص است، علت در ستون توضیحات نوشته شود. </a:t>
            </a:r>
            <a:endParaRPr lang="en-US" sz="2000" b="1" dirty="0">
              <a:latin typeface="BNazanin"/>
              <a:cs typeface="B Nazanin" panose="00000400000000000000" pitchFamily="2" charset="-78"/>
            </a:endParaRPr>
          </a:p>
          <a:p>
            <a:pPr algn="r" rtl="1">
              <a:buFont typeface="Wingdings" panose="05000000000000000000" pitchFamily="2" charset="2"/>
              <a:buChar char="§"/>
            </a:pPr>
            <a:endParaRPr lang="en-US" dirty="0"/>
          </a:p>
        </p:txBody>
      </p:sp>
    </p:spTree>
    <p:extLst>
      <p:ext uri="{BB962C8B-B14F-4D97-AF65-F5344CB8AC3E}">
        <p14:creationId xmlns:p14="http://schemas.microsoft.com/office/powerpoint/2010/main" val="2707193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نکات مهم در خصوص فرم مراقبت شماره 4</a:t>
            </a:r>
            <a:endParaRPr lang="en-US" dirty="0"/>
          </a:p>
        </p:txBody>
      </p:sp>
      <p:sp>
        <p:nvSpPr>
          <p:cNvPr id="3" name="Content Placeholder 2"/>
          <p:cNvSpPr>
            <a:spLocks noGrp="1"/>
          </p:cNvSpPr>
          <p:nvPr>
            <p:ph idx="1"/>
          </p:nvPr>
        </p:nvSpPr>
        <p:spPr>
          <a:xfrm>
            <a:off x="576775" y="2603500"/>
            <a:ext cx="10775853" cy="3416300"/>
          </a:xfrm>
        </p:spPr>
        <p:txBody>
          <a:bodyPr>
            <a:normAutofit fontScale="92500" lnSpcReduction="10000"/>
          </a:bodyPr>
          <a:lstStyle/>
          <a:p>
            <a:pPr lvl="0" algn="r" rtl="1"/>
            <a:r>
              <a:rPr lang="fa-IR" sz="1900" b="1" dirty="0">
                <a:latin typeface="BNazanin"/>
                <a:cs typeface="B Nazanin" panose="00000400000000000000" pitchFamily="2" charset="-78"/>
              </a:rPr>
              <a:t>ستون  </a:t>
            </a:r>
            <a:r>
              <a:rPr lang="en-US" sz="1900" b="1" dirty="0">
                <a:latin typeface="BNazanin"/>
                <a:cs typeface="B Nazanin" panose="00000400000000000000" pitchFamily="2" charset="-78"/>
              </a:rPr>
              <a:t>GR</a:t>
            </a:r>
            <a:r>
              <a:rPr lang="fa-IR" sz="1900" b="1" dirty="0">
                <a:latin typeface="BNazanin"/>
                <a:cs typeface="B Nazanin" panose="00000400000000000000" pitchFamily="2" charset="-78"/>
              </a:rPr>
              <a:t> (نتیجه نهایی) تا پایان سه سالگی مشخص وکامل گردد. اگر بیماری هنوز پس از سه سال تعیین تکلیف نشده، نهایتا پس از سه وسال شش ماه باید نتیجه مشخص وثبت گردد. در صورتی که بیمار گذرا است، حتما تاریخ قطع درمان ونتیجه آخرین آزمایش وی نوشته شود.</a:t>
            </a:r>
            <a:endParaRPr lang="en-US" sz="1900" b="1" dirty="0">
              <a:latin typeface="BNazanin"/>
              <a:cs typeface="B Nazanin" panose="00000400000000000000" pitchFamily="2" charset="-78"/>
            </a:endParaRPr>
          </a:p>
          <a:p>
            <a:pPr lvl="0" algn="r" rtl="1"/>
            <a:r>
              <a:rPr lang="fa-IR" sz="1900" b="1" dirty="0">
                <a:latin typeface="BNazanin"/>
                <a:cs typeface="B Nazanin" panose="00000400000000000000" pitchFamily="2" charset="-78"/>
              </a:rPr>
              <a:t>در کل برای پر کردن هراطلاعاتی در خانه های </a:t>
            </a:r>
            <a:r>
              <a:rPr lang="en-US" sz="1900" b="1" dirty="0" err="1">
                <a:latin typeface="BNazanin"/>
                <a:cs typeface="B Nazanin" panose="00000400000000000000" pitchFamily="2" charset="-78"/>
              </a:rPr>
              <a:t>exle</a:t>
            </a:r>
            <a:r>
              <a:rPr lang="fa-IR" sz="1900" b="1" dirty="0">
                <a:latin typeface="BNazanin"/>
                <a:cs typeface="B Nazanin" panose="00000400000000000000" pitchFamily="2" charset="-78"/>
              </a:rPr>
              <a:t> به بالای ستون واطلاعاتی که خواسته شده، توجه شود و هیچ چیز اضافه ای ثبت نشود. اگر نیاز به نوشتن توضیحی وجود دارد، در ستون توضیحات ثبت گردد.</a:t>
            </a:r>
            <a:endParaRPr lang="en-US" sz="1900" b="1" dirty="0">
              <a:latin typeface="BNazanin"/>
              <a:cs typeface="B Nazanin" panose="00000400000000000000" pitchFamily="2" charset="-78"/>
            </a:endParaRPr>
          </a:p>
          <a:p>
            <a:pPr lvl="0" algn="r" rtl="1"/>
            <a:r>
              <a:rPr lang="fa-IR" sz="1900" b="1" dirty="0">
                <a:latin typeface="BNazanin"/>
                <a:cs typeface="B Nazanin" panose="00000400000000000000" pitchFamily="2" charset="-78"/>
              </a:rPr>
              <a:t>لازم است برای کلیه بیماران آدرس دقیق محل سکونت وشماره تلفن ثبت شود.</a:t>
            </a:r>
            <a:endParaRPr lang="en-US" sz="1900" b="1" dirty="0">
              <a:latin typeface="BNazanin"/>
              <a:cs typeface="B Nazanin" panose="00000400000000000000" pitchFamily="2" charset="-78"/>
            </a:endParaRPr>
          </a:p>
          <a:p>
            <a:pPr lvl="0" algn="r" rtl="1"/>
            <a:r>
              <a:rPr lang="fa-IR" sz="1900" b="1" dirty="0">
                <a:latin typeface="BNazanin"/>
                <a:cs typeface="B Nazanin" panose="00000400000000000000" pitchFamily="2" charset="-78"/>
              </a:rPr>
              <a:t>پس از ستون توضیحات در جدول ستون ایرانی وغیرایرانی ، ترم ونارس اضافه شود که  ثبت وبررسی آمار بیماران در فرم 3 امکان پذیر باشد.</a:t>
            </a:r>
            <a:endParaRPr lang="en-US" sz="1900" b="1" dirty="0">
              <a:latin typeface="BNazanin"/>
              <a:cs typeface="B Nazanin" panose="00000400000000000000" pitchFamily="2" charset="-78"/>
            </a:endParaRPr>
          </a:p>
          <a:p>
            <a:pPr lvl="0" algn="r" rtl="1"/>
            <a:r>
              <a:rPr lang="fa-IR" sz="1900" b="1" dirty="0">
                <a:latin typeface="BNazanin"/>
                <a:cs typeface="B Nazanin" panose="00000400000000000000" pitchFamily="2" charset="-78"/>
              </a:rPr>
              <a:t>ضروری است رنگ بندی ردیف های جدول، فقط براساس دستورالعمل باشد. ( موارد تحت درمان ودائمی رنگ سفید، مواردگذرا رنگ سبز، موارد منفی کاذب رنگ صورتی، موارد فوت رنگ قرمز ، مهاجرت به خارج از شهرستان رنگ زرد و مهاجرت به داخل شهرستان رنگ آبی )</a:t>
            </a:r>
            <a:endParaRPr lang="en-US" sz="1900" b="1" dirty="0">
              <a:latin typeface="BNazanin"/>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1922693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4588" y="829977"/>
            <a:ext cx="8761413" cy="706964"/>
          </a:xfrm>
        </p:spPr>
        <p:txBody>
          <a:bodyPr/>
          <a:lstStyle/>
          <a:p>
            <a:pPr algn="ctr" rtl="1"/>
            <a:r>
              <a:rPr lang="fa-IR" b="1" dirty="0">
                <a:solidFill>
                  <a:srgbClr val="FF0000"/>
                </a:solidFill>
                <a:cs typeface="B Nazanin" panose="00000400000000000000" pitchFamily="2" charset="-78"/>
              </a:rPr>
              <a:t>خدمات غربالگری نوزادان در سامانه سیب</a:t>
            </a:r>
            <a:br>
              <a:rPr lang="fa-IR" b="1" dirty="0">
                <a:solidFill>
                  <a:srgbClr val="FF0000"/>
                </a:solidFill>
                <a:cs typeface="B Nazanin" panose="00000400000000000000" pitchFamily="2" charset="-78"/>
              </a:rPr>
            </a:br>
            <a:r>
              <a:rPr lang="fa-IR" b="1" dirty="0">
                <a:solidFill>
                  <a:srgbClr val="FF0000"/>
                </a:solidFill>
                <a:cs typeface="B Nazanin" panose="00000400000000000000" pitchFamily="2" charset="-78"/>
              </a:rPr>
              <a:t> با نقش غربالگری نوزادان در سامانه </a:t>
            </a:r>
            <a:r>
              <a:rPr lang="en-US" b="1" dirty="0" err="1">
                <a:solidFill>
                  <a:srgbClr val="FF0000"/>
                </a:solidFill>
                <a:cs typeface="B Nazanin" panose="00000400000000000000" pitchFamily="2" charset="-78"/>
              </a:rPr>
              <a:t>sibnew</a:t>
            </a:r>
            <a:endParaRPr lang="en-US" dirty="0"/>
          </a:p>
        </p:txBody>
      </p:sp>
      <p:pic>
        <p:nvPicPr>
          <p:cNvPr id="5" name="Content Placeholder 4"/>
          <p:cNvPicPr>
            <a:picLocks noGrp="1" noChangeAspect="1"/>
          </p:cNvPicPr>
          <p:nvPr>
            <p:ph idx="1"/>
          </p:nvPr>
        </p:nvPicPr>
        <p:blipFill>
          <a:blip r:embed="rId2"/>
          <a:stretch>
            <a:fillRect/>
          </a:stretch>
        </p:blipFill>
        <p:spPr>
          <a:xfrm>
            <a:off x="457200" y="2312125"/>
            <a:ext cx="11286309" cy="4402183"/>
          </a:xfrm>
          <a:prstGeom prst="rect">
            <a:avLst/>
          </a:prstGeom>
        </p:spPr>
      </p:pic>
    </p:spTree>
    <p:extLst>
      <p:ext uri="{BB962C8B-B14F-4D97-AF65-F5344CB8AC3E}">
        <p14:creationId xmlns:p14="http://schemas.microsoft.com/office/powerpoint/2010/main" val="1865654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131" y="706361"/>
            <a:ext cx="9601196" cy="454782"/>
          </a:xfrm>
        </p:spPr>
        <p:txBody>
          <a:bodyPr>
            <a:normAutofit fontScale="90000"/>
          </a:bodyPr>
          <a:lstStyle/>
          <a:p>
            <a:pPr algn="ctr"/>
            <a:r>
              <a:rPr lang="fa-IR" sz="4000" b="1" cap="all" dirty="0">
                <a:solidFill>
                  <a:schemeClr val="accent2"/>
                </a:solidFill>
                <a:cs typeface="B Nazanin" panose="00000400000000000000" pitchFamily="2" charset="-78"/>
              </a:rPr>
              <a:t>ارزیابی کودک برای آزمایش غربالگری نوزادان8624</a:t>
            </a:r>
            <a:br>
              <a:rPr lang="fa-IR" b="1" cap="all" dirty="0">
                <a:solidFill>
                  <a:srgbClr val="FF0000"/>
                </a:solidFill>
                <a:cs typeface="B Nazanin" panose="00000400000000000000" pitchFamily="2" charset="-78"/>
              </a:rPr>
            </a:br>
            <a:endParaRPr lang="en-US" dirty="0"/>
          </a:p>
        </p:txBody>
      </p:sp>
      <p:pic>
        <p:nvPicPr>
          <p:cNvPr id="10" name="Content Placeholder 9"/>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4115" y="1161143"/>
            <a:ext cx="5392510" cy="5021943"/>
          </a:xfrm>
        </p:spPr>
      </p:pic>
      <p:pic>
        <p:nvPicPr>
          <p:cNvPr id="12" name="Content Placeholder 1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16625" y="1161143"/>
            <a:ext cx="5551260" cy="5021943"/>
          </a:xfrm>
        </p:spPr>
      </p:pic>
    </p:spTree>
    <p:extLst>
      <p:ext uri="{BB962C8B-B14F-4D97-AF65-F5344CB8AC3E}">
        <p14:creationId xmlns:p14="http://schemas.microsoft.com/office/powerpoint/2010/main" val="38279456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2967" y="1045027"/>
            <a:ext cx="9601196" cy="496389"/>
          </a:xfrm>
        </p:spPr>
        <p:txBody>
          <a:bodyPr>
            <a:normAutofit fontScale="90000"/>
          </a:bodyPr>
          <a:lstStyle/>
          <a:p>
            <a:r>
              <a:rPr lang="fa-IR" sz="2700" b="1" cap="all" dirty="0">
                <a:solidFill>
                  <a:schemeClr val="accent2"/>
                </a:solidFill>
                <a:cs typeface="B Nazanin" panose="00000400000000000000" pitchFamily="2" charset="-78"/>
              </a:rPr>
              <a:t>ثبت و پیگیری نتایج آزمایش غربالگری نوزادان و موارد نیازمند نمونه گیری مجدد8531</a:t>
            </a:r>
            <a:br>
              <a:rPr lang="en-US" b="1" cap="all" dirty="0">
                <a:solidFill>
                  <a:srgbClr val="FF0000"/>
                </a:solidFill>
                <a:cs typeface="B Nazanin" panose="00000400000000000000" pitchFamily="2" charset="-78"/>
              </a:rPr>
            </a:b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0" y="3631474"/>
            <a:ext cx="5268686" cy="2573383"/>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96000" y="1397725"/>
            <a:ext cx="5268686" cy="2233749"/>
          </a:xfr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171" y="1397725"/>
            <a:ext cx="5413829" cy="4807132"/>
          </a:xfrm>
          <a:prstGeom prst="rect">
            <a:avLst/>
          </a:prstGeom>
        </p:spPr>
      </p:pic>
    </p:spTree>
    <p:extLst>
      <p:ext uri="{BB962C8B-B14F-4D97-AF65-F5344CB8AC3E}">
        <p14:creationId xmlns:p14="http://schemas.microsoft.com/office/powerpoint/2010/main" val="25393463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1917" y="471470"/>
            <a:ext cx="9601196" cy="1303867"/>
          </a:xfrm>
        </p:spPr>
        <p:txBody>
          <a:bodyPr>
            <a:normAutofit/>
          </a:bodyPr>
          <a:lstStyle/>
          <a:p>
            <a:pPr lvl="0" algn="ctr" rtl="1">
              <a:lnSpc>
                <a:spcPct val="107000"/>
              </a:lnSpc>
              <a:spcBef>
                <a:spcPts val="0"/>
              </a:spcBef>
            </a:pPr>
            <a:r>
              <a:rPr lang="fa-IR" sz="2400" b="1" dirty="0" err="1">
                <a:ln>
                  <a:noFill/>
                </a:ln>
                <a:solidFill>
                  <a:srgbClr val="FF0000"/>
                </a:solidFill>
                <a:ea typeface="+mn-ea"/>
                <a:cs typeface="B Nazanin" panose="00000400000000000000" pitchFamily="2" charset="-78"/>
              </a:rPr>
              <a:t>ارزيابي</a:t>
            </a:r>
            <a:r>
              <a:rPr lang="fa-IR" sz="2400" b="1" dirty="0">
                <a:ln>
                  <a:noFill/>
                </a:ln>
                <a:solidFill>
                  <a:srgbClr val="FF0000"/>
                </a:solidFill>
                <a:ea typeface="+mn-ea"/>
                <a:cs typeface="B Nazanin" panose="00000400000000000000" pitchFamily="2" charset="-78"/>
              </a:rPr>
              <a:t> کودک از نظر </a:t>
            </a:r>
            <a:r>
              <a:rPr lang="fa-IR" sz="2400" b="1" dirty="0" err="1">
                <a:ln>
                  <a:noFill/>
                </a:ln>
                <a:solidFill>
                  <a:srgbClr val="FF0000"/>
                </a:solidFill>
                <a:ea typeface="+mn-ea"/>
                <a:cs typeface="B Nazanin" panose="00000400000000000000" pitchFamily="2" charset="-78"/>
              </a:rPr>
              <a:t>فنيل</a:t>
            </a:r>
            <a:r>
              <a:rPr lang="fa-IR" sz="2400" b="1" dirty="0">
                <a:ln>
                  <a:noFill/>
                </a:ln>
                <a:solidFill>
                  <a:srgbClr val="FF0000"/>
                </a:solidFill>
                <a:ea typeface="+mn-ea"/>
                <a:cs typeface="B Nazanin" panose="00000400000000000000" pitchFamily="2" charset="-78"/>
              </a:rPr>
              <a:t> </a:t>
            </a:r>
            <a:r>
              <a:rPr lang="fa-IR" sz="2400" b="1" dirty="0" err="1">
                <a:ln>
                  <a:noFill/>
                </a:ln>
                <a:solidFill>
                  <a:srgbClr val="FF0000"/>
                </a:solidFill>
                <a:ea typeface="+mn-ea"/>
                <a:cs typeface="B Nazanin" panose="00000400000000000000" pitchFamily="2" charset="-78"/>
              </a:rPr>
              <a:t>کتونوري</a:t>
            </a:r>
            <a:r>
              <a:rPr lang="fa-IR" sz="2400" b="1" dirty="0">
                <a:ln>
                  <a:noFill/>
                </a:ln>
                <a:solidFill>
                  <a:srgbClr val="FF0000"/>
                </a:solidFill>
                <a:ea typeface="+mn-ea"/>
                <a:cs typeface="B Nazanin" panose="00000400000000000000" pitchFamily="2" charset="-78"/>
              </a:rPr>
              <a:t> : </a:t>
            </a:r>
            <a:r>
              <a:rPr lang="fa-IR" sz="2400" b="1" dirty="0" err="1">
                <a:ln>
                  <a:noFill/>
                </a:ln>
                <a:solidFill>
                  <a:srgbClr val="FF0000"/>
                </a:solidFill>
                <a:ea typeface="+mn-ea"/>
                <a:cs typeface="B Nazanin" panose="00000400000000000000" pitchFamily="2" charset="-78"/>
              </a:rPr>
              <a:t>آزمايش</a:t>
            </a:r>
            <a:r>
              <a:rPr lang="fa-IR" sz="2400" b="1" dirty="0">
                <a:ln>
                  <a:noFill/>
                </a:ln>
                <a:solidFill>
                  <a:srgbClr val="FF0000"/>
                </a:solidFill>
                <a:ea typeface="+mn-ea"/>
                <a:cs typeface="B Nazanin" panose="00000400000000000000" pitchFamily="2" charset="-78"/>
              </a:rPr>
              <a:t> </a:t>
            </a:r>
            <a:r>
              <a:rPr lang="fa-IR" sz="2400" b="1" dirty="0" err="1">
                <a:ln>
                  <a:noFill/>
                </a:ln>
                <a:solidFill>
                  <a:srgbClr val="FF0000"/>
                </a:solidFill>
                <a:ea typeface="+mn-ea"/>
                <a:cs typeface="B Nazanin" panose="00000400000000000000" pitchFamily="2" charset="-78"/>
              </a:rPr>
              <a:t>تاييد</a:t>
            </a:r>
            <a:r>
              <a:rPr lang="fa-IR" sz="2400" b="1" dirty="0">
                <a:ln>
                  <a:noFill/>
                </a:ln>
                <a:solidFill>
                  <a:srgbClr val="FF0000"/>
                </a:solidFill>
                <a:ea typeface="+mn-ea"/>
                <a:cs typeface="B Nazanin" panose="00000400000000000000" pitchFamily="2" charset="-78"/>
              </a:rPr>
              <a:t> (</a:t>
            </a:r>
            <a:r>
              <a:rPr lang="en-US" sz="2400" b="1" dirty="0">
                <a:ln>
                  <a:noFill/>
                </a:ln>
                <a:solidFill>
                  <a:srgbClr val="FF0000"/>
                </a:solidFill>
                <a:ea typeface="+mn-ea"/>
                <a:cs typeface="B Nazanin" panose="00000400000000000000" pitchFamily="2" charset="-78"/>
              </a:rPr>
              <a:t>PKU</a:t>
            </a:r>
            <a:r>
              <a:rPr lang="fa-IR" sz="2400" b="1" dirty="0">
                <a:ln>
                  <a:noFill/>
                </a:ln>
                <a:solidFill>
                  <a:srgbClr val="FF0000"/>
                </a:solidFill>
                <a:ea typeface="+mn-ea"/>
                <a:cs typeface="B Nazanin" panose="00000400000000000000" pitchFamily="2" charset="-78"/>
              </a:rPr>
              <a:t>) - غير پزشک8625</a:t>
            </a:r>
            <a:br>
              <a:rPr lang="en-US" sz="2400" b="1" dirty="0">
                <a:ln>
                  <a:noFill/>
                </a:ln>
                <a:solidFill>
                  <a:srgbClr val="FF0000"/>
                </a:solidFill>
                <a:latin typeface="Calibri" panose="020F0502020204030204" pitchFamily="34" charset="0"/>
                <a:ea typeface="Calibri" panose="020F0502020204030204" pitchFamily="34" charset="0"/>
                <a:cs typeface="B Nazanin" panose="00000400000000000000" pitchFamily="2" charset="-78"/>
              </a:rPr>
            </a:br>
            <a:endParaRPr lang="en-US" sz="2400" dirty="0">
              <a:solidFill>
                <a:srgbClr val="FF0000"/>
              </a:solidFill>
            </a:endParaRPr>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 name="Picture 4"/>
          <p:cNvPicPr>
            <a:picLocks noChangeAspect="1"/>
          </p:cNvPicPr>
          <p:nvPr/>
        </p:nvPicPr>
        <p:blipFill>
          <a:blip r:embed="rId2"/>
          <a:stretch>
            <a:fillRect/>
          </a:stretch>
        </p:blipFill>
        <p:spPr>
          <a:xfrm>
            <a:off x="5740880" y="1235946"/>
            <a:ext cx="5760821" cy="5079139"/>
          </a:xfrm>
          <a:prstGeom prst="rect">
            <a:avLst/>
          </a:prstGeom>
        </p:spPr>
      </p:pic>
      <p:pic>
        <p:nvPicPr>
          <p:cNvPr id="6" name="Picture 5"/>
          <p:cNvPicPr>
            <a:picLocks noChangeAspect="1"/>
          </p:cNvPicPr>
          <p:nvPr/>
        </p:nvPicPr>
        <p:blipFill>
          <a:blip r:embed="rId3"/>
          <a:stretch>
            <a:fillRect/>
          </a:stretch>
        </p:blipFill>
        <p:spPr>
          <a:xfrm>
            <a:off x="696780" y="1235946"/>
            <a:ext cx="4991497" cy="5079140"/>
          </a:xfrm>
          <a:prstGeom prst="rect">
            <a:avLst/>
          </a:prstGeom>
        </p:spPr>
      </p:pic>
    </p:spTree>
    <p:extLst>
      <p:ext uri="{BB962C8B-B14F-4D97-AF65-F5344CB8AC3E}">
        <p14:creationId xmlns:p14="http://schemas.microsoft.com/office/powerpoint/2010/main" val="16393359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FF0000"/>
                </a:solidFill>
                <a:cs typeface="B Nazanin" panose="00000400000000000000" pitchFamily="2" charset="-78"/>
              </a:rPr>
              <a:t>خدمات غربالگری نوزادان در سامانه سیب</a:t>
            </a:r>
            <a:br>
              <a:rPr lang="fa-IR" b="1" dirty="0">
                <a:solidFill>
                  <a:srgbClr val="FF0000"/>
                </a:solidFill>
                <a:cs typeface="B Nazanin" panose="00000400000000000000" pitchFamily="2" charset="-78"/>
              </a:rPr>
            </a:br>
            <a:r>
              <a:rPr lang="fa-IR" b="1" dirty="0">
                <a:solidFill>
                  <a:srgbClr val="FF0000"/>
                </a:solidFill>
                <a:cs typeface="B Nazanin" panose="00000400000000000000" pitchFamily="2" charset="-78"/>
              </a:rPr>
              <a:t> با نقش غیرپزشک</a:t>
            </a:r>
            <a:endParaRPr lang="en-US" dirty="0"/>
          </a:p>
        </p:txBody>
      </p:sp>
      <p:pic>
        <p:nvPicPr>
          <p:cNvPr id="4" name="Content Placeholder 3"/>
          <p:cNvPicPr>
            <a:picLocks noGrp="1" noChangeAspect="1"/>
          </p:cNvPicPr>
          <p:nvPr>
            <p:ph idx="1"/>
          </p:nvPr>
        </p:nvPicPr>
        <p:blipFill>
          <a:blip r:embed="rId2"/>
          <a:stretch>
            <a:fillRect/>
          </a:stretch>
        </p:blipFill>
        <p:spPr>
          <a:xfrm>
            <a:off x="457200" y="2299063"/>
            <a:ext cx="11260183" cy="4271553"/>
          </a:xfrm>
          <a:prstGeom prst="rect">
            <a:avLst/>
          </a:prstGeom>
        </p:spPr>
      </p:pic>
    </p:spTree>
    <p:extLst>
      <p:ext uri="{BB962C8B-B14F-4D97-AF65-F5344CB8AC3E}">
        <p14:creationId xmlns:p14="http://schemas.microsoft.com/office/powerpoint/2010/main" val="2950167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629435"/>
            <a:ext cx="9601196" cy="1303867"/>
          </a:xfrm>
        </p:spPr>
        <p:txBody>
          <a:bodyPr>
            <a:normAutofit/>
          </a:bodyPr>
          <a:lstStyle/>
          <a:p>
            <a:pPr algn="ctr" rtl="1"/>
            <a:r>
              <a:rPr lang="fa-IR" sz="3200" b="1" cap="all" dirty="0">
                <a:solidFill>
                  <a:schemeClr val="accent2"/>
                </a:solidFill>
                <a:cs typeface="B Nazanin" panose="00000400000000000000" pitchFamily="2" charset="-78"/>
              </a:rPr>
              <a:t>سابقه دریافت خدمت غربالگری نوزادان کد خدمت 8739</a:t>
            </a:r>
            <a:br>
              <a:rPr lang="en-US" sz="3200" b="1" dirty="0">
                <a:solidFill>
                  <a:schemeClr val="accent2"/>
                </a:solidFill>
                <a:cs typeface="B Nazanin" panose="00000400000000000000" pitchFamily="2" charset="-78"/>
              </a:rPr>
            </a:br>
            <a:endParaRPr lang="en-US" sz="3200" dirty="0">
              <a:solidFill>
                <a:schemeClr val="accent2"/>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6590" y="1759466"/>
            <a:ext cx="9601196" cy="180267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2" y="3727940"/>
            <a:ext cx="9601196" cy="2847702"/>
          </a:xfrm>
          <a:prstGeom prst="rect">
            <a:avLst/>
          </a:prstGeom>
        </p:spPr>
      </p:pic>
    </p:spTree>
    <p:extLst>
      <p:ext uri="{BB962C8B-B14F-4D97-AF65-F5344CB8AC3E}">
        <p14:creationId xmlns:p14="http://schemas.microsoft.com/office/powerpoint/2010/main" val="3525450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روند اجرای برنامه </a:t>
            </a:r>
            <a:endParaRPr lang="en-US" dirty="0">
              <a:cs typeface="B Titr" panose="00000700000000000000" pitchFamily="2" charset="-78"/>
            </a:endParaRPr>
          </a:p>
        </p:txBody>
      </p:sp>
      <p:sp>
        <p:nvSpPr>
          <p:cNvPr id="3" name="Content Placeholder 2"/>
          <p:cNvSpPr>
            <a:spLocks noGrp="1"/>
          </p:cNvSpPr>
          <p:nvPr>
            <p:ph idx="1"/>
          </p:nvPr>
        </p:nvSpPr>
        <p:spPr>
          <a:xfrm>
            <a:off x="548640" y="2603500"/>
            <a:ext cx="10902462" cy="3867638"/>
          </a:xfrm>
        </p:spPr>
        <p:txBody>
          <a:bodyPr/>
          <a:lstStyle/>
          <a:p>
            <a:pPr lvl="0" algn="r" rtl="1">
              <a:lnSpc>
                <a:spcPct val="150000"/>
              </a:lnSpc>
              <a:buFont typeface="Wingdings" panose="05000000000000000000" pitchFamily="2" charset="2"/>
              <a:buChar char="§"/>
            </a:pPr>
            <a:r>
              <a:rPr lang="fa-IR" sz="2000" b="1" dirty="0">
                <a:cs typeface="B Nazanin" pitchFamily="2" charset="-78"/>
              </a:rPr>
              <a:t>آموزش مادران باردار در دوران بارداری</a:t>
            </a:r>
            <a:endParaRPr lang="en-US" sz="2000" b="1" dirty="0">
              <a:cs typeface="B Nazanin" pitchFamily="2" charset="-78"/>
            </a:endParaRPr>
          </a:p>
          <a:p>
            <a:pPr lvl="0" algn="r" rtl="1">
              <a:lnSpc>
                <a:spcPct val="150000"/>
              </a:lnSpc>
              <a:buFont typeface="Wingdings" panose="05000000000000000000" pitchFamily="2" charset="2"/>
              <a:buChar char="§"/>
            </a:pPr>
            <a:r>
              <a:rPr lang="fa-IR" sz="2000" b="1" dirty="0">
                <a:cs typeface="B Nazanin" pitchFamily="2" charset="-78"/>
              </a:rPr>
              <a:t>نمونه‌گيری در روزهای 5-3 تولد نوزاد</a:t>
            </a:r>
            <a:r>
              <a:rPr lang="en-US" sz="2000" b="1" dirty="0">
                <a:cs typeface="B Nazanin" pitchFamily="2" charset="-78"/>
              </a:rPr>
              <a:t> </a:t>
            </a:r>
            <a:r>
              <a:rPr lang="fa-IR" sz="2000" b="1" dirty="0">
                <a:cs typeface="B Nazanin" pitchFamily="2" charset="-78"/>
              </a:rPr>
              <a:t>از پاشنه پاي بر کاغذ فيلتر(ثبت در نرم افزار </a:t>
            </a:r>
            <a:r>
              <a:rPr lang="en-US" sz="2000" b="1" dirty="0" err="1">
                <a:cs typeface="B Nazanin" pitchFamily="2" charset="-78"/>
              </a:rPr>
              <a:t>nsp</a:t>
            </a:r>
            <a:endParaRPr lang="fa-IR" sz="2000" b="1" dirty="0">
              <a:cs typeface="B Nazanin" pitchFamily="2" charset="-78"/>
            </a:endParaRPr>
          </a:p>
          <a:p>
            <a:pPr lvl="0" algn="r" rtl="1">
              <a:lnSpc>
                <a:spcPct val="150000"/>
              </a:lnSpc>
              <a:buFont typeface="Wingdings" panose="05000000000000000000" pitchFamily="2" charset="2"/>
              <a:buChar char="§"/>
            </a:pPr>
            <a:r>
              <a:rPr lang="fa-IR" sz="2000" b="1" dirty="0">
                <a:cs typeface="B Nazanin" pitchFamily="2" charset="-78"/>
              </a:rPr>
              <a:t>ارسال کاغذ فيلتر حاوی لکه خونی از مراکز نمونه‌گيری به آزمايشگاه غربالگری نوزادان</a:t>
            </a:r>
          </a:p>
          <a:p>
            <a:pPr lvl="0" algn="r" rtl="1">
              <a:lnSpc>
                <a:spcPct val="150000"/>
              </a:lnSpc>
              <a:buFont typeface="Wingdings" panose="05000000000000000000" pitchFamily="2" charset="2"/>
              <a:buChar char="§"/>
            </a:pPr>
            <a:r>
              <a:rPr lang="fa-IR" sz="2000" b="1" dirty="0">
                <a:cs typeface="B Nazanin" pitchFamily="2" charset="-78"/>
              </a:rPr>
              <a:t>سنجش غلظت </a:t>
            </a:r>
            <a:r>
              <a:rPr lang="en-US" sz="2000" b="1" dirty="0">
                <a:cs typeface="B Nazanin" pitchFamily="2" charset="-78"/>
              </a:rPr>
              <a:t>TSH</a:t>
            </a:r>
            <a:r>
              <a:rPr lang="fa-IR" sz="2000" b="1" dirty="0">
                <a:cs typeface="B Nazanin" pitchFamily="2" charset="-78"/>
              </a:rPr>
              <a:t> با استفاده از</a:t>
            </a:r>
            <a:r>
              <a:rPr lang="en-US" sz="2000" b="1" dirty="0">
                <a:cs typeface="B Nazanin" pitchFamily="2" charset="-78"/>
              </a:rPr>
              <a:t> </a:t>
            </a:r>
            <a:r>
              <a:rPr lang="fa-IR" sz="2000" b="1" dirty="0">
                <a:cs typeface="B Nazanin" pitchFamily="2" charset="-78"/>
              </a:rPr>
              <a:t>نمونه پانچ شده از کاغذ فیلتر</a:t>
            </a:r>
            <a:endParaRPr lang="en-US" sz="2000" b="1" dirty="0">
              <a:cs typeface="B Nazanin" pitchFamily="2" charset="-78"/>
            </a:endParaRPr>
          </a:p>
          <a:p>
            <a:pPr lvl="0" algn="r" rtl="1">
              <a:lnSpc>
                <a:spcPct val="150000"/>
              </a:lnSpc>
              <a:buFont typeface="Wingdings" panose="05000000000000000000" pitchFamily="2" charset="2"/>
              <a:buChar char="§"/>
            </a:pPr>
            <a:r>
              <a:rPr lang="fa-IR" sz="2000" b="1" dirty="0">
                <a:cs typeface="B Nazanin" pitchFamily="2" charset="-78"/>
              </a:rPr>
              <a:t>فراخوان فوری موارد مشکوک</a:t>
            </a:r>
          </a:p>
          <a:p>
            <a:pPr lvl="0" algn="r" rtl="1">
              <a:lnSpc>
                <a:spcPct val="150000"/>
              </a:lnSpc>
              <a:buFont typeface="Wingdings" panose="05000000000000000000" pitchFamily="2" charset="2"/>
              <a:buChar char="§"/>
            </a:pPr>
            <a:r>
              <a:rPr lang="fa-IR" sz="2000" b="1" dirty="0">
                <a:cs typeface="B Nazanin" pitchFamily="2" charset="-78"/>
              </a:rPr>
              <a:t>انجام نمونه‌گيري مجدد از پاشنه پا در موارد خاص</a:t>
            </a:r>
          </a:p>
          <a:p>
            <a:pPr lvl="0" algn="r" rtl="1">
              <a:lnSpc>
                <a:spcPct val="150000"/>
              </a:lnSpc>
              <a:buFont typeface="Wingdings" panose="05000000000000000000" pitchFamily="2" charset="2"/>
              <a:buChar char="§"/>
            </a:pPr>
            <a:endParaRPr lang="en-US" b="1" dirty="0">
              <a:cs typeface="B Nazanin" pitchFamily="2" charset="-78"/>
            </a:endParaRPr>
          </a:p>
        </p:txBody>
      </p:sp>
    </p:spTree>
    <p:extLst>
      <p:ext uri="{BB962C8B-B14F-4D97-AF65-F5344CB8AC3E}">
        <p14:creationId xmlns:p14="http://schemas.microsoft.com/office/powerpoint/2010/main" val="8088535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27" y="901338"/>
            <a:ext cx="9601196" cy="1175656"/>
          </a:xfrm>
        </p:spPr>
        <p:txBody>
          <a:bodyPr>
            <a:normAutofit/>
          </a:bodyPr>
          <a:lstStyle/>
          <a:p>
            <a:pPr algn="ctr"/>
            <a:r>
              <a:rPr lang="fa-IR" sz="2400" b="1" cap="all" dirty="0">
                <a:solidFill>
                  <a:srgbClr val="FF0000"/>
                </a:solidFill>
                <a:cs typeface="B Nazanin" panose="00000400000000000000" pitchFamily="2" charset="-78"/>
              </a:rPr>
              <a:t>نتیجه ارزیابی کودک از نظر بیماری هیپوتیروئیدی8817</a:t>
            </a:r>
            <a:br>
              <a:rPr lang="en-US" b="1" cap="all" dirty="0">
                <a:solidFill>
                  <a:srgbClr val="FF0000"/>
                </a:solidFill>
                <a:cs typeface="B Nazanin" panose="00000400000000000000" pitchFamily="2" charset="-78"/>
              </a:rPr>
            </a:b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01634" y="1815739"/>
            <a:ext cx="4914991" cy="4062548"/>
          </a:xfrm>
        </p:spPr>
      </p:pic>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8548" y="1815739"/>
            <a:ext cx="4911818" cy="4062548"/>
          </a:xfrm>
        </p:spPr>
      </p:pic>
    </p:spTree>
    <p:extLst>
      <p:ext uri="{BB962C8B-B14F-4D97-AF65-F5344CB8AC3E}">
        <p14:creationId xmlns:p14="http://schemas.microsoft.com/office/powerpoint/2010/main" val="1142050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52" y="707811"/>
            <a:ext cx="9601196" cy="546223"/>
          </a:xfrm>
        </p:spPr>
        <p:txBody>
          <a:bodyPr>
            <a:normAutofit/>
          </a:bodyPr>
          <a:lstStyle/>
          <a:p>
            <a:pPr algn="ctr"/>
            <a:r>
              <a:rPr lang="fa-IR" sz="2400" b="1" cap="all" dirty="0">
                <a:solidFill>
                  <a:srgbClr val="FF0000"/>
                </a:solidFill>
                <a:cs typeface="B Nazanin" panose="00000400000000000000" pitchFamily="2" charset="-78"/>
              </a:rPr>
              <a:t>پيگيري مراقبت بيمار مبتلا به کم کاري تيروئيد 8179</a:t>
            </a:r>
            <a:endParaRPr lang="en-US" sz="2400" b="1" dirty="0">
              <a:solidFill>
                <a:srgbClr val="FF0000"/>
              </a:solidFill>
              <a:cs typeface="B Nazanin" panose="00000400000000000000" pitchFamily="2" charset="-78"/>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59540" y="1254034"/>
            <a:ext cx="5175500" cy="2960139"/>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35040" y="1254034"/>
            <a:ext cx="5303520" cy="4885509"/>
          </a:xfrm>
        </p:spPr>
      </p:pic>
    </p:spTree>
    <p:extLst>
      <p:ext uri="{BB962C8B-B14F-4D97-AF65-F5344CB8AC3E}">
        <p14:creationId xmlns:p14="http://schemas.microsoft.com/office/powerpoint/2010/main" val="33941869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1368" y="973668"/>
            <a:ext cx="8761413" cy="706964"/>
          </a:xfrm>
        </p:spPr>
        <p:txBody>
          <a:bodyPr/>
          <a:lstStyle/>
          <a:p>
            <a:pPr algn="ctr"/>
            <a:r>
              <a:rPr lang="fa-IR" b="1" dirty="0">
                <a:solidFill>
                  <a:schemeClr val="accent2"/>
                </a:solidFill>
                <a:cs typeface="B Nazanin" panose="00000400000000000000" pitchFamily="2" charset="-78"/>
              </a:rPr>
              <a:t>بررسی از یک مرداد تا یک دیماه 1404</a:t>
            </a:r>
            <a:endParaRPr lang="en-US" b="1" dirty="0">
              <a:solidFill>
                <a:schemeClr val="accent2"/>
              </a:solidFill>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04970566"/>
              </p:ext>
            </p:extLst>
          </p:nvPr>
        </p:nvGraphicFramePr>
        <p:xfrm>
          <a:off x="407964" y="1814731"/>
          <a:ext cx="11268222" cy="49096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912098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2"/>
                </a:solidFill>
                <a:cs typeface="B Nazanin" panose="00000400000000000000" pitchFamily="2" charset="-78"/>
              </a:rPr>
              <a:t>بررسی از یک مرداد تا یک دیماه 1404</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63495700"/>
              </p:ext>
            </p:extLst>
          </p:nvPr>
        </p:nvGraphicFramePr>
        <p:xfrm>
          <a:off x="436099" y="2124221"/>
          <a:ext cx="11282289" cy="45579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800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800" b="1" dirty="0">
                <a:cs typeface="B Titr" panose="00000700000000000000" pitchFamily="2" charset="-78"/>
              </a:rPr>
              <a:t>درصد پیگیری موارد نیازمند تست وریدی دبراساس نرم افزار از ابتدای فروردین تا 11/6</a:t>
            </a:r>
            <a:endParaRPr lang="en-US" sz="2800" b="1"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99517139"/>
              </p:ext>
            </p:extLst>
          </p:nvPr>
        </p:nvGraphicFramePr>
        <p:xfrm>
          <a:off x="576776" y="2250831"/>
          <a:ext cx="11141612" cy="44594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233560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800" b="1" dirty="0">
                <a:cs typeface="B Titr" panose="00000700000000000000" pitchFamily="2" charset="-78"/>
              </a:rPr>
              <a:t>درصد موارد نیامند تست وریدی که نیاز به پیگیری مجدد دارند از فروردین تا11/6</a:t>
            </a:r>
            <a:endParaRPr lang="en-US" sz="2800" b="1"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84733112"/>
              </p:ext>
            </p:extLst>
          </p:nvPr>
        </p:nvGraphicFramePr>
        <p:xfrm>
          <a:off x="492369" y="2603500"/>
          <a:ext cx="11043139" cy="34163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03026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سپاس از توجه شما</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marL="285750" indent="-285750" algn="justLow" rtl="1">
              <a:lnSpc>
                <a:spcPct val="150000"/>
              </a:lnSpc>
              <a:buClr>
                <a:srgbClr val="006666"/>
              </a:buClr>
              <a:buFont typeface="Wingdings" panose="05000000000000000000" pitchFamily="2" charset="2"/>
              <a:buChar char="q"/>
            </a:pPr>
            <a:r>
              <a:rPr lang="fa-IR" b="1" dirty="0">
                <a:cs typeface="B Nazanin" panose="00000400000000000000" pitchFamily="2" charset="-78"/>
              </a:rPr>
              <a:t>با همت والا و زحمات بی همتای همه اعضای تیم غربالگری نوزادان، این برنامه یکی از موفق ترین برنامه های سلامت نوزادان و کودکان بوده است.</a:t>
            </a:r>
          </a:p>
          <a:p>
            <a:pPr marL="285750" indent="-285750" algn="justLow" rtl="1">
              <a:lnSpc>
                <a:spcPct val="150000"/>
              </a:lnSpc>
              <a:buClr>
                <a:srgbClr val="006666"/>
              </a:buClr>
              <a:buFont typeface="Wingdings" panose="05000000000000000000" pitchFamily="2" charset="2"/>
              <a:buChar char="q"/>
            </a:pPr>
            <a:r>
              <a:rPr lang="fa-IR" b="1" dirty="0">
                <a:cs typeface="B Nazanin" panose="00000400000000000000" pitchFamily="2" charset="-78"/>
              </a:rPr>
              <a:t> امیدوارم که با همفکری و همکاری بیش از پیش شما همکاران تلاشگر و مجرب در مراکز و خانه های بهداشتی، بتوانیم به همه اهداف این برنامه دست یابیم.</a:t>
            </a:r>
            <a:endParaRPr lang="en-US" dirty="0"/>
          </a:p>
        </p:txBody>
      </p:sp>
    </p:spTree>
    <p:extLst>
      <p:ext uri="{BB962C8B-B14F-4D97-AF65-F5344CB8AC3E}">
        <p14:creationId xmlns:p14="http://schemas.microsoft.com/office/powerpoint/2010/main" val="2636191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روند اجرای برنامه</a:t>
            </a:r>
            <a:endParaRPr lang="en-US" dirty="0">
              <a:cs typeface="B Titr" panose="00000700000000000000" pitchFamily="2" charset="-78"/>
            </a:endParaRPr>
          </a:p>
        </p:txBody>
      </p:sp>
      <p:sp>
        <p:nvSpPr>
          <p:cNvPr id="3" name="Content Placeholder 2"/>
          <p:cNvSpPr>
            <a:spLocks noGrp="1"/>
          </p:cNvSpPr>
          <p:nvPr>
            <p:ph idx="1"/>
          </p:nvPr>
        </p:nvSpPr>
        <p:spPr>
          <a:xfrm>
            <a:off x="647114" y="2603500"/>
            <a:ext cx="10902461" cy="3416300"/>
          </a:xfrm>
        </p:spPr>
        <p:txBody>
          <a:bodyPr>
            <a:normAutofit lnSpcReduction="10000"/>
          </a:bodyPr>
          <a:lstStyle/>
          <a:p>
            <a:pPr lvl="0" algn="r" rtl="1">
              <a:buFont typeface="Wingdings" panose="05000000000000000000" pitchFamily="2" charset="2"/>
              <a:buChar char="§"/>
            </a:pPr>
            <a:r>
              <a:rPr lang="fa-IR" sz="2400" b="1" dirty="0">
                <a:cs typeface="B Nazanin" pitchFamily="2" charset="-78"/>
              </a:rPr>
              <a:t>انجام آزمايش هاي سرمی تاييد تشخيص</a:t>
            </a:r>
            <a:r>
              <a:rPr lang="en-US" sz="2400" dirty="0">
                <a:cs typeface="B Nazanin" pitchFamily="2" charset="-78"/>
              </a:rPr>
              <a:t>(Free T4 or T4, </a:t>
            </a:r>
            <a:r>
              <a:rPr lang="en-US" sz="2400" u="sng" dirty="0">
                <a:cs typeface="B Nazanin" pitchFamily="2" charset="-78"/>
              </a:rPr>
              <a:t>T3RU</a:t>
            </a:r>
            <a:r>
              <a:rPr lang="en-US" sz="2400" dirty="0">
                <a:cs typeface="B Nazanin" pitchFamily="2" charset="-78"/>
              </a:rPr>
              <a:t>, TSH</a:t>
            </a:r>
            <a:r>
              <a:rPr lang="en-US" sz="2400" b="1" dirty="0">
                <a:cs typeface="B Nazanin" pitchFamily="2" charset="-78"/>
              </a:rPr>
              <a:t>) </a:t>
            </a:r>
          </a:p>
          <a:p>
            <a:pPr lvl="0" algn="r" rtl="1">
              <a:buFont typeface="Wingdings" panose="05000000000000000000" pitchFamily="2" charset="2"/>
              <a:buChar char="§"/>
            </a:pPr>
            <a:r>
              <a:rPr lang="fa-IR" sz="2400" b="1" dirty="0">
                <a:cs typeface="B Nazanin" pitchFamily="2" charset="-78"/>
              </a:rPr>
              <a:t>شروع سريع درمان جايگزينی با قرص لووتيروکسين توسط فوكال پوينت برنامه و يا اولين پزشک در دسترس</a:t>
            </a:r>
            <a:endParaRPr lang="en-US" sz="2400" b="1" dirty="0">
              <a:cs typeface="B Nazanin" pitchFamily="2" charset="-78"/>
            </a:endParaRPr>
          </a:p>
          <a:p>
            <a:pPr lvl="0" algn="r" rtl="1">
              <a:buFont typeface="Wingdings" panose="05000000000000000000" pitchFamily="2" charset="2"/>
              <a:buChar char="§"/>
            </a:pPr>
            <a:r>
              <a:rPr lang="fa-IR" sz="2400" b="1" dirty="0">
                <a:cs typeface="B Nazanin" pitchFamily="2" charset="-78"/>
              </a:rPr>
              <a:t>معرفی به پزشک فوکال پوينت شهرستانی </a:t>
            </a:r>
            <a:r>
              <a:rPr lang="fa-IR" sz="2400" dirty="0">
                <a:cs typeface="B Nazanin" pitchFamily="2" charset="-78"/>
              </a:rPr>
              <a:t>(</a:t>
            </a:r>
            <a:r>
              <a:rPr lang="fa-IR" sz="2000" dirty="0">
                <a:cs typeface="B Nazanin" pitchFamily="2" charset="-78"/>
              </a:rPr>
              <a:t>در صورتی که شروع درمان توسط ايشان صورت نگرفته است)</a:t>
            </a:r>
            <a:endParaRPr lang="en-US" sz="2000" dirty="0">
              <a:cs typeface="B Nazanin" pitchFamily="2" charset="-78"/>
            </a:endParaRPr>
          </a:p>
          <a:p>
            <a:pPr lvl="0" algn="r" rtl="1">
              <a:buFont typeface="Wingdings" panose="05000000000000000000" pitchFamily="2" charset="2"/>
              <a:buChar char="§"/>
            </a:pPr>
            <a:r>
              <a:rPr lang="fa-IR" sz="2400" b="1" dirty="0">
                <a:cs typeface="B Nazanin" pitchFamily="2" charset="-78"/>
              </a:rPr>
              <a:t>انجام آزمايش‌ها و اقدامات اتيولوژيک در صورت امکان </a:t>
            </a:r>
            <a:r>
              <a:rPr lang="fa-IR" sz="2000" dirty="0">
                <a:cs typeface="B Nazanin" pitchFamily="2" charset="-78"/>
              </a:rPr>
              <a:t>(مشروط بر اين که موجب فوت وقت و تاخير در شروع درمان بیماران نشود)</a:t>
            </a:r>
            <a:endParaRPr lang="en-US" sz="2000" dirty="0">
              <a:cs typeface="B Nazanin" pitchFamily="2" charset="-78"/>
            </a:endParaRPr>
          </a:p>
          <a:p>
            <a:pPr lvl="0" algn="r" rtl="1">
              <a:buFont typeface="Wingdings" panose="05000000000000000000" pitchFamily="2" charset="2"/>
              <a:buChar char="§"/>
            </a:pPr>
            <a:r>
              <a:rPr lang="fa-IR" sz="2400" b="1" dirty="0">
                <a:cs typeface="B Nazanin" pitchFamily="2" charset="-78"/>
              </a:rPr>
              <a:t>مراقبت دراز مدت از نوزاد مبتلا بر‌اساس دستورالعمل کشوری</a:t>
            </a:r>
            <a:endParaRPr lang="en-US" sz="2400" b="1" dirty="0">
              <a:cs typeface="B Nazanin" pitchFamily="2" charset="-78"/>
            </a:endParaRPr>
          </a:p>
          <a:p>
            <a:pPr lvl="0" algn="r" rtl="1">
              <a:buFont typeface="Wingdings" panose="05000000000000000000" pitchFamily="2" charset="2"/>
              <a:buChar char="§"/>
            </a:pPr>
            <a:r>
              <a:rPr lang="fa-IR" sz="2400" b="1" dirty="0">
                <a:cs typeface="B Nazanin" pitchFamily="2" charset="-78"/>
              </a:rPr>
              <a:t>انجام مشاوره‌های تخصصی مورد نياز مبتلايان </a:t>
            </a:r>
            <a:endParaRPr lang="en-US" sz="2400" b="1" dirty="0">
              <a:cs typeface="B Nazanin" pitchFamily="2" charset="-78"/>
            </a:endParaRPr>
          </a:p>
          <a:p>
            <a:pPr algn="r"/>
            <a:endParaRPr lang="en-US" dirty="0"/>
          </a:p>
        </p:txBody>
      </p:sp>
    </p:spTree>
    <p:extLst>
      <p:ext uri="{BB962C8B-B14F-4D97-AF65-F5344CB8AC3E}">
        <p14:creationId xmlns:p14="http://schemas.microsoft.com/office/powerpoint/2010/main" val="1495631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chemeClr val="bg1"/>
                </a:solidFill>
                <a:cs typeface="B Titr" pitchFamily="2" charset="-78"/>
              </a:rPr>
              <a:t>نمونه‌گيري مجدد از پاشنه پا</a:t>
            </a:r>
            <a:endParaRPr lang="en-US" dirty="0">
              <a:solidFill>
                <a:schemeClr val="bg1"/>
              </a:solidFill>
            </a:endParaRPr>
          </a:p>
        </p:txBody>
      </p:sp>
      <p:sp>
        <p:nvSpPr>
          <p:cNvPr id="4" name="Shape 190"/>
          <p:cNvSpPr txBox="1">
            <a:spLocks noGrp="1"/>
          </p:cNvSpPr>
          <p:nvPr>
            <p:ph idx="1"/>
          </p:nvPr>
        </p:nvSpPr>
        <p:spPr>
          <a:xfrm>
            <a:off x="1154954" y="2758245"/>
            <a:ext cx="10155471" cy="3416300"/>
          </a:xfrm>
          <a:prstGeom prst="rect">
            <a:avLst/>
          </a:prstGeom>
        </p:spPr>
        <p:txBody>
          <a:bodyPr spcFirstLastPara="1" wrap="square" lIns="91425" tIns="91425" rIns="91425" bIns="91425" anchor="t" anchorCtr="0">
            <a:noAutofit/>
          </a:bodyPr>
          <a:lstStyle/>
          <a:p>
            <a:pPr algn="justLow" rtl="1">
              <a:buClr>
                <a:schemeClr val="accent6">
                  <a:lumMod val="75000"/>
                </a:schemeClr>
              </a:buClr>
              <a:buFont typeface="+mj-lt"/>
              <a:buAutoNum type="arabicParenR"/>
            </a:pPr>
            <a:r>
              <a:rPr lang="ar-SA" sz="1800" b="1" dirty="0">
                <a:cs typeface="B Nazanin" pitchFamily="2" charset="-78"/>
              </a:rPr>
              <a:t>نوزادان نارس</a:t>
            </a:r>
            <a:r>
              <a:rPr lang="fa-IR" sz="1800" b="1" dirty="0">
                <a:cs typeface="B Nazanin" pitchFamily="2" charset="-78"/>
              </a:rPr>
              <a:t> </a:t>
            </a:r>
            <a:r>
              <a:rPr lang="fa-IR" sz="1800" dirty="0">
                <a:cs typeface="B Nazanin" pitchFamily="2" charset="-78"/>
              </a:rPr>
              <a:t>(در 2و 4 و 10 هفتگي) </a:t>
            </a:r>
          </a:p>
          <a:p>
            <a:pPr algn="justLow" rtl="1">
              <a:buClr>
                <a:schemeClr val="accent6">
                  <a:lumMod val="75000"/>
                </a:schemeClr>
              </a:buClr>
              <a:buFont typeface="+mj-lt"/>
              <a:buAutoNum type="arabicParenR"/>
            </a:pPr>
            <a:r>
              <a:rPr lang="ar-SA" sz="1800" b="1" dirty="0">
                <a:cs typeface="B Nazanin" pitchFamily="2" charset="-78"/>
              </a:rPr>
              <a:t>نوزادان</a:t>
            </a:r>
            <a:r>
              <a:rPr lang="fa-IR" sz="1800" b="1" dirty="0">
                <a:cs typeface="B Nazanin" pitchFamily="2" charset="-78"/>
              </a:rPr>
              <a:t> با وزن كم تر از 2500 گرم</a:t>
            </a:r>
          </a:p>
          <a:p>
            <a:pPr algn="justLow" rtl="1">
              <a:buClr>
                <a:schemeClr val="accent6">
                  <a:lumMod val="75000"/>
                </a:schemeClr>
              </a:buClr>
              <a:buFont typeface="+mj-lt"/>
              <a:buAutoNum type="arabicParenR"/>
            </a:pPr>
            <a:r>
              <a:rPr lang="fa-IR" sz="1800" b="1" dirty="0">
                <a:cs typeface="B Nazanin" pitchFamily="2" charset="-78"/>
              </a:rPr>
              <a:t>نوزادان با وزن بیش تر از 4000 گرم</a:t>
            </a:r>
            <a:endParaRPr lang="en-US" sz="1800" b="1" dirty="0">
              <a:cs typeface="B Nazanin" pitchFamily="2" charset="-78"/>
            </a:endParaRPr>
          </a:p>
          <a:p>
            <a:pPr lvl="0" algn="justLow" rtl="1">
              <a:buClr>
                <a:schemeClr val="accent6">
                  <a:lumMod val="75000"/>
                </a:schemeClr>
              </a:buClr>
              <a:buFont typeface="+mj-lt"/>
              <a:buAutoNum type="arabicParenR"/>
            </a:pPr>
            <a:r>
              <a:rPr lang="ar-SA" sz="1800" b="1" dirty="0">
                <a:cs typeface="B Nazanin" pitchFamily="2" charset="-78"/>
              </a:rPr>
              <a:t>دو و چند</a:t>
            </a:r>
            <a:r>
              <a:rPr lang="fa-IR" sz="1800" b="1" dirty="0">
                <a:cs typeface="B Nazanin" pitchFamily="2" charset="-78"/>
              </a:rPr>
              <a:t> </a:t>
            </a:r>
            <a:r>
              <a:rPr lang="ar-SA" sz="1800" b="1" dirty="0">
                <a:cs typeface="B Nazanin" pitchFamily="2" charset="-78"/>
              </a:rPr>
              <a:t>قلوها</a:t>
            </a:r>
            <a:endParaRPr lang="en-US" sz="1800" b="1" dirty="0">
              <a:cs typeface="B Nazanin" pitchFamily="2" charset="-78"/>
            </a:endParaRPr>
          </a:p>
          <a:p>
            <a:pPr lvl="0" algn="justLow" rtl="1">
              <a:buClr>
                <a:schemeClr val="accent6">
                  <a:lumMod val="75000"/>
                </a:schemeClr>
              </a:buClr>
              <a:buFont typeface="+mj-lt"/>
              <a:buAutoNum type="arabicParenR"/>
            </a:pPr>
            <a:r>
              <a:rPr lang="ar-SA" sz="1800" b="1" dirty="0">
                <a:cs typeface="B Nazanin" pitchFamily="2" charset="-78"/>
              </a:rPr>
              <a:t>نوزادان بستری و يا با سابقه بستری در بيمارستان</a:t>
            </a:r>
            <a:endParaRPr lang="en-US" sz="1800" b="1" dirty="0">
              <a:cs typeface="B Nazanin" pitchFamily="2" charset="-78"/>
            </a:endParaRPr>
          </a:p>
        </p:txBody>
      </p:sp>
      <p:sp>
        <p:nvSpPr>
          <p:cNvPr id="5" name="Shape 193"/>
          <p:cNvSpPr txBox="1">
            <a:spLocks/>
          </p:cNvSpPr>
          <p:nvPr/>
        </p:nvSpPr>
        <p:spPr>
          <a:xfrm>
            <a:off x="785884" y="2470121"/>
            <a:ext cx="4700516" cy="2653553"/>
          </a:xfrm>
          <a:prstGeom prst="rect">
            <a:avLst/>
          </a:prstGeom>
        </p:spPr>
        <p:txBody>
          <a:bodyPr spcFirstLastPara="1" vert="horz" wrap="square" lIns="91425" tIns="91425" rIns="91425" bIns="9142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101600" indent="0" algn="justLow" rtl="1">
              <a:buClr>
                <a:schemeClr val="accent6">
                  <a:lumMod val="75000"/>
                </a:schemeClr>
              </a:buClr>
              <a:buFont typeface="Wingdings 3" charset="2"/>
              <a:buNone/>
            </a:pPr>
            <a:r>
              <a:rPr lang="en-US" b="1" dirty="0">
                <a:solidFill>
                  <a:schemeClr val="accent6">
                    <a:lumMod val="75000"/>
                  </a:schemeClr>
                </a:solidFill>
                <a:cs typeface="B Nazanin" pitchFamily="2" charset="-78"/>
              </a:rPr>
              <a:t> (6</a:t>
            </a:r>
            <a:r>
              <a:rPr lang="ar-SA" b="1" dirty="0">
                <a:cs typeface="B Nazanin" pitchFamily="2" charset="-78"/>
              </a:rPr>
              <a:t>نوزادان با سابقه دريافت و يا تعويض خون</a:t>
            </a:r>
            <a:endParaRPr lang="en-US" b="1" dirty="0">
              <a:cs typeface="B Nazanin" pitchFamily="2" charset="-78"/>
            </a:endParaRPr>
          </a:p>
          <a:p>
            <a:pPr marL="101600" indent="0" algn="justLow" rtl="1">
              <a:buClr>
                <a:schemeClr val="accent6">
                  <a:lumMod val="75000"/>
                </a:schemeClr>
              </a:buClr>
              <a:buFont typeface="Wingdings 3" charset="2"/>
              <a:buNone/>
            </a:pPr>
            <a:r>
              <a:rPr lang="en-US" b="1" dirty="0">
                <a:cs typeface="B Nazanin" pitchFamily="2" charset="-78"/>
              </a:rPr>
              <a:t> </a:t>
            </a:r>
            <a:r>
              <a:rPr lang="en-US" b="1" dirty="0">
                <a:solidFill>
                  <a:schemeClr val="accent6">
                    <a:lumMod val="75000"/>
                  </a:schemeClr>
                </a:solidFill>
                <a:cs typeface="B Nazanin" pitchFamily="2" charset="-78"/>
              </a:rPr>
              <a:t>(7</a:t>
            </a:r>
            <a:r>
              <a:rPr lang="ar-SA" b="1" dirty="0">
                <a:cs typeface="B Nazanin" pitchFamily="2" charset="-78"/>
              </a:rPr>
              <a:t>نوزاداني كه داروهاي خاص مصرف کرده‌اند: </a:t>
            </a:r>
            <a:r>
              <a:rPr lang="ar-SA" dirty="0">
                <a:cs typeface="B Nazanin" pitchFamily="2" charset="-78"/>
              </a:rPr>
              <a:t>مثل دوپامين، تركيبات كورتني و ...</a:t>
            </a:r>
            <a:endParaRPr lang="en-US" dirty="0">
              <a:cs typeface="B Nazanin" pitchFamily="2" charset="-78"/>
            </a:endParaRPr>
          </a:p>
          <a:p>
            <a:pPr marL="101600" indent="0" algn="justLow" rtl="1">
              <a:buClr>
                <a:schemeClr val="accent6">
                  <a:lumMod val="75000"/>
                </a:schemeClr>
              </a:buClr>
              <a:buFont typeface="Wingdings 3" charset="2"/>
              <a:buNone/>
            </a:pPr>
            <a:r>
              <a:rPr lang="en-US" b="1" dirty="0">
                <a:cs typeface="B Nazanin" pitchFamily="2" charset="-78"/>
              </a:rPr>
              <a:t> </a:t>
            </a:r>
            <a:r>
              <a:rPr lang="en-US" b="1" dirty="0">
                <a:solidFill>
                  <a:schemeClr val="accent6">
                    <a:lumMod val="75000"/>
                  </a:schemeClr>
                </a:solidFill>
                <a:cs typeface="B Nazanin" pitchFamily="2" charset="-78"/>
              </a:rPr>
              <a:t>(8</a:t>
            </a:r>
            <a:r>
              <a:rPr lang="ar-SA" b="1" dirty="0">
                <a:cs typeface="B Nazanin" pitchFamily="2" charset="-78"/>
              </a:rPr>
              <a:t>نوزادان</a:t>
            </a:r>
            <a:r>
              <a:rPr lang="fa-IR" b="1" dirty="0">
                <a:cs typeface="B Nazanin" pitchFamily="2" charset="-78"/>
              </a:rPr>
              <a:t> با</a:t>
            </a:r>
            <a:r>
              <a:rPr lang="ar-SA" b="1" dirty="0">
                <a:cs typeface="B Nazanin" pitchFamily="2" charset="-78"/>
              </a:rPr>
              <a:t> نتیجه آزمون غربالگری بین 9/9-5</a:t>
            </a:r>
            <a:endParaRPr lang="en-US" b="1" dirty="0">
              <a:cs typeface="B Nazanin" pitchFamily="2" charset="-78"/>
            </a:endParaRPr>
          </a:p>
          <a:p>
            <a:pPr marL="101600" indent="0" algn="justLow" rtl="1">
              <a:buClr>
                <a:schemeClr val="accent6">
                  <a:lumMod val="75000"/>
                </a:schemeClr>
              </a:buClr>
              <a:buFont typeface="Wingdings 3" charset="2"/>
              <a:buNone/>
            </a:pPr>
            <a:r>
              <a:rPr lang="en-US" b="1" dirty="0">
                <a:cs typeface="B Nazanin" pitchFamily="2" charset="-78"/>
              </a:rPr>
              <a:t> </a:t>
            </a:r>
            <a:r>
              <a:rPr lang="en-US" b="1" dirty="0">
                <a:solidFill>
                  <a:schemeClr val="accent6">
                    <a:lumMod val="75000"/>
                  </a:schemeClr>
                </a:solidFill>
                <a:cs typeface="B Nazanin" pitchFamily="2" charset="-78"/>
              </a:rPr>
              <a:t>(9</a:t>
            </a:r>
            <a:r>
              <a:rPr lang="ar-SA" b="1" dirty="0">
                <a:cs typeface="B Nazanin" pitchFamily="2" charset="-78"/>
              </a:rPr>
              <a:t>نمونه نامناسب</a:t>
            </a:r>
            <a:endParaRPr lang="fa-IR" b="1" dirty="0">
              <a:cs typeface="B Nazanin" pitchFamily="2" charset="-78"/>
            </a:endParaRPr>
          </a:p>
          <a:p>
            <a:pPr marL="101600" indent="0" algn="justLow" rtl="1">
              <a:buClr>
                <a:schemeClr val="accent6">
                  <a:lumMod val="75000"/>
                </a:schemeClr>
              </a:buClr>
              <a:buFont typeface="Wingdings 3" charset="2"/>
              <a:buNone/>
            </a:pPr>
            <a:r>
              <a:rPr lang="fa-IR" b="1" dirty="0">
                <a:solidFill>
                  <a:schemeClr val="accent6">
                    <a:lumMod val="75000"/>
                  </a:schemeClr>
                </a:solidFill>
                <a:cs typeface="B Nazanin" pitchFamily="2" charset="-78"/>
              </a:rPr>
              <a:t>10) </a:t>
            </a:r>
            <a:r>
              <a:rPr lang="fa-IR" b="1" dirty="0">
                <a:cs typeface="B Nazanin" pitchFamily="2" charset="-78"/>
              </a:rPr>
              <a:t>مادر با سابقه تیروئید</a:t>
            </a:r>
            <a:endParaRPr lang="en-US" b="1" dirty="0">
              <a:cs typeface="B Nazanin" pitchFamily="2" charset="-78"/>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954" y="5098573"/>
            <a:ext cx="9888184" cy="1501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362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chemeClr val="bg1"/>
                </a:solidFill>
                <a:cs typeface="B Titr" pitchFamily="2" charset="-78"/>
              </a:rPr>
              <a:t>زمان انجام نمونه گیری</a:t>
            </a:r>
            <a:endParaRPr lang="en-US" dirty="0"/>
          </a:p>
        </p:txBody>
      </p:sp>
      <p:sp>
        <p:nvSpPr>
          <p:cNvPr id="3" name="Content Placeholder 2"/>
          <p:cNvSpPr>
            <a:spLocks noGrp="1"/>
          </p:cNvSpPr>
          <p:nvPr>
            <p:ph idx="1"/>
          </p:nvPr>
        </p:nvSpPr>
        <p:spPr>
          <a:xfrm>
            <a:off x="464234" y="2250831"/>
            <a:ext cx="11155680" cy="3768969"/>
          </a:xfrm>
        </p:spPr>
        <p:txBody>
          <a:bodyPr>
            <a:normAutofit fontScale="92500" lnSpcReduction="10000"/>
          </a:bodyPr>
          <a:lstStyle/>
          <a:p>
            <a:pPr lvl="0" algn="r" rtl="1"/>
            <a:r>
              <a:rPr lang="ar-SA" b="1" dirty="0">
                <a:solidFill>
                  <a:schemeClr val="accent1">
                    <a:lumMod val="60000"/>
                    <a:lumOff val="40000"/>
                  </a:schemeClr>
                </a:solidFill>
                <a:cs typeface="B Titr" pitchFamily="2" charset="-78"/>
              </a:rPr>
              <a:t>نمونه‌گيري نوبت اول</a:t>
            </a:r>
            <a:endParaRPr lang="en-US" dirty="0">
              <a:solidFill>
                <a:schemeClr val="accent1">
                  <a:lumMod val="60000"/>
                  <a:lumOff val="40000"/>
                </a:schemeClr>
              </a:solidFill>
              <a:cs typeface="B Titr" pitchFamily="2" charset="-78"/>
            </a:endParaRPr>
          </a:p>
          <a:p>
            <a:pPr marL="533400" lvl="1" indent="0" algn="r" rtl="1">
              <a:buNone/>
            </a:pPr>
            <a:r>
              <a:rPr lang="fa-IR" sz="1800" b="1" dirty="0">
                <a:cs typeface="B Nazanin" pitchFamily="2" charset="-78"/>
              </a:rPr>
              <a:t>       </a:t>
            </a:r>
            <a:r>
              <a:rPr lang="ar-SA" sz="1800" b="1" dirty="0">
                <a:cs typeface="B Nazanin" pitchFamily="2" charset="-78"/>
              </a:rPr>
              <a:t>از پاشنه پاي نوزاد بستري در روزهاي 5-3 تولد</a:t>
            </a:r>
            <a:endParaRPr lang="en-US" sz="1800" b="1" dirty="0">
              <a:cs typeface="B Nazanin" pitchFamily="2" charset="-78"/>
            </a:endParaRPr>
          </a:p>
          <a:p>
            <a:pPr lvl="0" algn="r" rtl="1"/>
            <a:r>
              <a:rPr lang="ar-SA" b="1" dirty="0">
                <a:solidFill>
                  <a:schemeClr val="accent1">
                    <a:lumMod val="60000"/>
                    <a:lumOff val="40000"/>
                  </a:schemeClr>
                </a:solidFill>
                <a:cs typeface="B Titr" pitchFamily="2" charset="-78"/>
              </a:rPr>
              <a:t>نمونه‌گيري نوبت دوم</a:t>
            </a:r>
            <a:endParaRPr lang="en-US" dirty="0">
              <a:solidFill>
                <a:schemeClr val="accent1">
                  <a:lumMod val="60000"/>
                  <a:lumOff val="40000"/>
                </a:schemeClr>
              </a:solidFill>
              <a:cs typeface="B Titr" pitchFamily="2" charset="-78"/>
            </a:endParaRPr>
          </a:p>
          <a:p>
            <a:pPr marL="533400" lvl="1" indent="0" algn="r" rtl="1">
              <a:buNone/>
            </a:pPr>
            <a:r>
              <a:rPr lang="fa-IR" sz="1800" b="1" dirty="0">
                <a:cs typeface="B Nazanin" pitchFamily="2" charset="-78"/>
              </a:rPr>
              <a:t>       </a:t>
            </a:r>
            <a:r>
              <a:rPr lang="ar-SA" sz="1800" b="1" dirty="0">
                <a:cs typeface="B Nazanin" pitchFamily="2" charset="-78"/>
              </a:rPr>
              <a:t>از پاشنه پاي نوزاد بستري در روزهاي 14-8 تولد</a:t>
            </a:r>
            <a:endParaRPr lang="en-US" sz="1800" b="1" dirty="0">
              <a:cs typeface="B Nazanin" pitchFamily="2" charset="-78"/>
            </a:endParaRPr>
          </a:p>
          <a:p>
            <a:pPr marL="0" indent="0" algn="r" rtl="1">
              <a:buNone/>
            </a:pPr>
            <a:r>
              <a:rPr lang="fa-IR" dirty="0">
                <a:solidFill>
                  <a:srgbClr val="800000"/>
                </a:solidFill>
                <a:cs typeface="B Titr" panose="00000700000000000000" pitchFamily="2" charset="-78"/>
              </a:rPr>
              <a:t>درصورت نارس بودن</a:t>
            </a:r>
          </a:p>
          <a:p>
            <a:pPr lvl="0" algn="justLow" rtl="1">
              <a:buClr>
                <a:srgbClr val="800000"/>
              </a:buClr>
            </a:pPr>
            <a:r>
              <a:rPr lang="fa-IR" b="1" dirty="0">
                <a:solidFill>
                  <a:schemeClr val="accent1">
                    <a:lumMod val="60000"/>
                    <a:lumOff val="40000"/>
                  </a:schemeClr>
                </a:solidFill>
                <a:cs typeface="B Titr" panose="00000700000000000000" pitchFamily="2" charset="-78"/>
              </a:rPr>
              <a:t>ن</a:t>
            </a:r>
            <a:r>
              <a:rPr lang="ar-SA" b="1" dirty="0">
                <a:solidFill>
                  <a:schemeClr val="accent1">
                    <a:lumMod val="60000"/>
                    <a:lumOff val="40000"/>
                  </a:schemeClr>
                </a:solidFill>
                <a:cs typeface="B Titr" panose="00000700000000000000" pitchFamily="2" charset="-78"/>
              </a:rPr>
              <a:t>مونه‌گيري نوبت </a:t>
            </a:r>
            <a:r>
              <a:rPr lang="fa-IR" b="1" dirty="0">
                <a:solidFill>
                  <a:schemeClr val="accent1">
                    <a:lumMod val="60000"/>
                    <a:lumOff val="40000"/>
                  </a:schemeClr>
                </a:solidFill>
                <a:cs typeface="B Titr" panose="00000700000000000000" pitchFamily="2" charset="-78"/>
              </a:rPr>
              <a:t>سوم</a:t>
            </a:r>
            <a:endParaRPr lang="en-US" dirty="0">
              <a:solidFill>
                <a:schemeClr val="accent1">
                  <a:lumMod val="60000"/>
                  <a:lumOff val="40000"/>
                </a:schemeClr>
              </a:solidFill>
              <a:cs typeface="B Titr" panose="00000700000000000000" pitchFamily="2" charset="-78"/>
            </a:endParaRPr>
          </a:p>
          <a:p>
            <a:pPr marL="324000" lvl="1" indent="0" algn="justLow" rtl="1">
              <a:buClr>
                <a:srgbClr val="800000"/>
              </a:buClr>
              <a:buNone/>
            </a:pPr>
            <a:r>
              <a:rPr lang="fa-IR" sz="1800" b="1" dirty="0">
                <a:cs typeface="B Nazanin" panose="00000400000000000000" pitchFamily="2" charset="-78"/>
              </a:rPr>
              <a:t>          </a:t>
            </a:r>
            <a:r>
              <a:rPr lang="ar-SA" sz="1800" b="1" dirty="0">
                <a:cs typeface="B Nazanin" panose="00000400000000000000" pitchFamily="2" charset="-78"/>
              </a:rPr>
              <a:t>نمونه‌گيري از پاشنه پاي نوزاد  </a:t>
            </a:r>
            <a:r>
              <a:rPr lang="fa-IR" sz="1800" b="1" dirty="0">
                <a:cs typeface="B Nazanin" panose="00000400000000000000" pitchFamily="2" charset="-78"/>
              </a:rPr>
              <a:t>نارس </a:t>
            </a:r>
            <a:r>
              <a:rPr lang="ar-SA" sz="1800" b="1" dirty="0">
                <a:cs typeface="B Nazanin" panose="00000400000000000000" pitchFamily="2" charset="-78"/>
              </a:rPr>
              <a:t>در </a:t>
            </a:r>
            <a:r>
              <a:rPr lang="fa-IR" sz="1800" b="1" dirty="0">
                <a:cs typeface="B Nazanin" panose="00000400000000000000" pitchFamily="2" charset="-78"/>
              </a:rPr>
              <a:t>هفته</a:t>
            </a:r>
            <a:r>
              <a:rPr lang="fa-IR" sz="1800" b="1" dirty="0">
                <a:solidFill>
                  <a:schemeClr val="accent1">
                    <a:lumMod val="60000"/>
                    <a:lumOff val="40000"/>
                  </a:schemeClr>
                </a:solidFill>
                <a:cs typeface="B Nazanin" panose="00000400000000000000" pitchFamily="2" charset="-78"/>
              </a:rPr>
              <a:t>4 </a:t>
            </a:r>
            <a:r>
              <a:rPr lang="ar-SA" sz="1800" b="1" dirty="0">
                <a:cs typeface="B Nazanin" panose="00000400000000000000" pitchFamily="2" charset="-78"/>
              </a:rPr>
              <a:t>تولد</a:t>
            </a:r>
            <a:r>
              <a:rPr lang="fa-IR" sz="1800" b="1" dirty="0">
                <a:cs typeface="B Nazanin" pitchFamily="2" charset="-78"/>
              </a:rPr>
              <a:t> (28-22روزگی)</a:t>
            </a:r>
            <a:endParaRPr lang="en-US" sz="1800" b="1" dirty="0">
              <a:cs typeface="B Nazanin" pitchFamily="2" charset="-78"/>
            </a:endParaRPr>
          </a:p>
          <a:p>
            <a:pPr lvl="0" algn="justLow" rtl="1">
              <a:buClr>
                <a:srgbClr val="800000"/>
              </a:buClr>
            </a:pPr>
            <a:r>
              <a:rPr lang="ar-SA" b="1" dirty="0">
                <a:solidFill>
                  <a:schemeClr val="accent1">
                    <a:lumMod val="60000"/>
                    <a:lumOff val="40000"/>
                  </a:schemeClr>
                </a:solidFill>
                <a:cs typeface="B Titr" panose="00000700000000000000" pitchFamily="2" charset="-78"/>
              </a:rPr>
              <a:t>نمونه‌گيري نوبت </a:t>
            </a:r>
            <a:r>
              <a:rPr lang="fa-IR" b="1" dirty="0">
                <a:solidFill>
                  <a:schemeClr val="accent1">
                    <a:lumMod val="60000"/>
                    <a:lumOff val="40000"/>
                  </a:schemeClr>
                </a:solidFill>
                <a:cs typeface="B Titr" panose="00000700000000000000" pitchFamily="2" charset="-78"/>
              </a:rPr>
              <a:t>چهارم</a:t>
            </a:r>
            <a:endParaRPr lang="en-US" b="1" dirty="0">
              <a:solidFill>
                <a:schemeClr val="accent1">
                  <a:lumMod val="60000"/>
                  <a:lumOff val="40000"/>
                </a:schemeClr>
              </a:solidFill>
              <a:cs typeface="B Titr" panose="00000700000000000000" pitchFamily="2" charset="-78"/>
            </a:endParaRPr>
          </a:p>
          <a:p>
            <a:pPr marL="324000" lvl="1" indent="0" algn="justLow" rtl="1">
              <a:buClr>
                <a:srgbClr val="800000"/>
              </a:buClr>
              <a:buNone/>
            </a:pPr>
            <a:r>
              <a:rPr lang="fa-IR" sz="1800" b="1" dirty="0">
                <a:cs typeface="B Nazanin" panose="00000400000000000000" pitchFamily="2" charset="-78"/>
              </a:rPr>
              <a:t>         </a:t>
            </a:r>
            <a:r>
              <a:rPr lang="ar-SA" sz="1800" b="1" dirty="0">
                <a:cs typeface="B Nazanin" panose="00000400000000000000" pitchFamily="2" charset="-78"/>
              </a:rPr>
              <a:t>نمونه‌گيري از پاشنه پاي نوزاد  </a:t>
            </a:r>
            <a:r>
              <a:rPr lang="fa-IR" sz="1800" b="1" dirty="0">
                <a:cs typeface="B Nazanin" panose="00000400000000000000" pitchFamily="2" charset="-78"/>
              </a:rPr>
              <a:t>نارس</a:t>
            </a:r>
            <a:r>
              <a:rPr lang="ar-SA" sz="1800" b="1" dirty="0">
                <a:cs typeface="B Nazanin" panose="00000400000000000000" pitchFamily="2" charset="-78"/>
              </a:rPr>
              <a:t> در </a:t>
            </a:r>
            <a:r>
              <a:rPr lang="fa-IR" sz="1800" b="1" dirty="0">
                <a:cs typeface="B Nazanin" panose="00000400000000000000" pitchFamily="2" charset="-78"/>
              </a:rPr>
              <a:t>هفته 10 </a:t>
            </a:r>
            <a:r>
              <a:rPr lang="ar-SA" sz="1800" b="1" dirty="0">
                <a:cs typeface="B Nazanin" panose="00000400000000000000" pitchFamily="2" charset="-78"/>
              </a:rPr>
              <a:t>تولد</a:t>
            </a:r>
            <a:r>
              <a:rPr lang="fa-IR" sz="1800" b="1" dirty="0">
                <a:cs typeface="B Nazanin" pitchFamily="2" charset="-78"/>
              </a:rPr>
              <a:t> (70-64 روزگی)</a:t>
            </a:r>
          </a:p>
          <a:p>
            <a:pPr marL="324000" lvl="1" indent="0" algn="ctr" rtl="1">
              <a:buClr>
                <a:srgbClr val="800000"/>
              </a:buClr>
              <a:buNone/>
            </a:pPr>
            <a:r>
              <a:rPr lang="fa-IR" sz="1900" b="1" dirty="0">
                <a:solidFill>
                  <a:schemeClr val="accent1">
                    <a:lumMod val="75000"/>
                  </a:schemeClr>
                </a:solidFill>
                <a:cs typeface="B Nazanin" panose="00000400000000000000" pitchFamily="2" charset="-78"/>
              </a:rPr>
              <a:t>توجه: اگر نوزادنارس در هرنوبت مشکوک ونیازمند تست وریدی شد وجواب تست وریدی سالم بود باید نوبتهای بعد حتما گرفته شود</a:t>
            </a:r>
            <a:endParaRPr lang="en-US" sz="1900" b="1" dirty="0">
              <a:solidFill>
                <a:schemeClr val="accent1">
                  <a:lumMod val="75000"/>
                </a:schemeClr>
              </a:solidFill>
              <a:cs typeface="B Nazanin" panose="00000400000000000000" pitchFamily="2" charset="-78"/>
            </a:endParaRPr>
          </a:p>
          <a:p>
            <a:endParaRPr lang="en-US" dirty="0"/>
          </a:p>
        </p:txBody>
      </p:sp>
    </p:spTree>
    <p:extLst>
      <p:ext uri="{BB962C8B-B14F-4D97-AF65-F5344CB8AC3E}">
        <p14:creationId xmlns:p14="http://schemas.microsoft.com/office/powerpoint/2010/main" val="1535747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fa-IR" sz="2800" b="1" dirty="0">
                <a:cs typeface="B Titr" panose="00000700000000000000" pitchFamily="2" charset="-78"/>
              </a:rPr>
              <a:t>آزمون اولیه در </a:t>
            </a:r>
            <a:r>
              <a:rPr lang="ar-SA" sz="2800" b="1" dirty="0">
                <a:cs typeface="B Titr" panose="00000700000000000000" pitchFamily="2" charset="-78"/>
              </a:rPr>
              <a:t>غربالگری بيماري کم‌کاری تیرویید نوزادان</a:t>
            </a:r>
            <a:br>
              <a:rPr lang="fa-IR" b="1" dirty="0">
                <a:cs typeface="B Nazanin" panose="00000400000000000000" pitchFamily="2" charset="-78"/>
              </a:rPr>
            </a:br>
            <a:endParaRPr lang="en-US" dirty="0"/>
          </a:p>
        </p:txBody>
      </p:sp>
      <p:sp>
        <p:nvSpPr>
          <p:cNvPr id="3" name="Content Placeholder 2"/>
          <p:cNvSpPr>
            <a:spLocks noGrp="1"/>
          </p:cNvSpPr>
          <p:nvPr>
            <p:ph idx="1"/>
          </p:nvPr>
        </p:nvSpPr>
        <p:spPr>
          <a:xfrm>
            <a:off x="450166" y="2222695"/>
            <a:ext cx="11183816" cy="4135902"/>
          </a:xfrm>
        </p:spPr>
        <p:txBody>
          <a:bodyPr>
            <a:noAutofit/>
          </a:bodyPr>
          <a:lstStyle/>
          <a:p>
            <a:pPr lvl="2" algn="justLow" rtl="1">
              <a:lnSpc>
                <a:spcPct val="150000"/>
              </a:lnSpc>
              <a:buFont typeface="Wingdings" panose="05000000000000000000" pitchFamily="2" charset="2"/>
              <a:buChar char="§"/>
            </a:pPr>
            <a:r>
              <a:rPr lang="en-US" b="1" dirty="0">
                <a:solidFill>
                  <a:schemeClr val="accent1">
                    <a:lumMod val="60000"/>
                    <a:lumOff val="40000"/>
                  </a:schemeClr>
                </a:solidFill>
                <a:cs typeface="B Nazanin" panose="00000400000000000000" pitchFamily="2" charset="-78"/>
              </a:rPr>
              <a:t>TSH</a:t>
            </a:r>
          </a:p>
          <a:p>
            <a:pPr lvl="2" algn="justLow" rtl="1">
              <a:lnSpc>
                <a:spcPct val="150000"/>
              </a:lnSpc>
              <a:buFont typeface="Wingdings" panose="05000000000000000000" pitchFamily="2" charset="2"/>
              <a:buChar char="§"/>
            </a:pPr>
            <a:r>
              <a:rPr lang="en-US" b="1" dirty="0">
                <a:solidFill>
                  <a:schemeClr val="accent1">
                    <a:lumMod val="60000"/>
                    <a:lumOff val="40000"/>
                  </a:schemeClr>
                </a:solidFill>
                <a:cs typeface="B Nazanin" panose="00000400000000000000" pitchFamily="2" charset="-78"/>
              </a:rPr>
              <a:t>T4</a:t>
            </a:r>
          </a:p>
          <a:p>
            <a:pPr lvl="2" algn="justLow" rtl="1">
              <a:lnSpc>
                <a:spcPct val="150000"/>
              </a:lnSpc>
              <a:buFont typeface="Wingdings" panose="05000000000000000000" pitchFamily="2" charset="2"/>
              <a:buChar char="§"/>
            </a:pPr>
            <a:r>
              <a:rPr lang="en-US" b="1" dirty="0">
                <a:solidFill>
                  <a:schemeClr val="accent1">
                    <a:lumMod val="60000"/>
                    <a:lumOff val="40000"/>
                  </a:schemeClr>
                </a:solidFill>
                <a:cs typeface="B Nazanin" panose="00000400000000000000" pitchFamily="2" charset="-78"/>
              </a:rPr>
              <a:t>T4 </a:t>
            </a:r>
            <a:r>
              <a:rPr lang="fa-IR" b="1" dirty="0">
                <a:solidFill>
                  <a:schemeClr val="accent1">
                    <a:lumMod val="60000"/>
                    <a:lumOff val="40000"/>
                  </a:schemeClr>
                </a:solidFill>
                <a:cs typeface="B Nazanin" panose="00000400000000000000" pitchFamily="2" charset="-78"/>
              </a:rPr>
              <a:t>و </a:t>
            </a:r>
            <a:r>
              <a:rPr lang="en-US" b="1" dirty="0">
                <a:solidFill>
                  <a:schemeClr val="accent1">
                    <a:lumMod val="60000"/>
                    <a:lumOff val="40000"/>
                  </a:schemeClr>
                </a:solidFill>
                <a:cs typeface="B Nazanin" panose="00000400000000000000" pitchFamily="2" charset="-78"/>
              </a:rPr>
              <a:t>TSH</a:t>
            </a:r>
            <a:endParaRPr lang="fa-IR" b="1" dirty="0">
              <a:solidFill>
                <a:schemeClr val="accent1">
                  <a:lumMod val="60000"/>
                  <a:lumOff val="40000"/>
                </a:schemeClr>
              </a:solidFill>
              <a:cs typeface="B Nazanin" panose="00000400000000000000" pitchFamily="2" charset="-78"/>
            </a:endParaRPr>
          </a:p>
          <a:p>
            <a:pPr algn="justLow" rtl="1">
              <a:buFont typeface="Wingdings" panose="05000000000000000000" pitchFamily="2" charset="2"/>
              <a:buChar char="§"/>
            </a:pPr>
            <a:r>
              <a:rPr lang="ar-SA" sz="2000" b="1" dirty="0">
                <a:cs typeface="B Nazanin" panose="00000400000000000000" pitchFamily="2" charset="-78"/>
              </a:rPr>
              <a:t>در برنامه‌های غربالگری بيماري کم‌کاری تیرویید نوزادان، که از آزمون اولیه </a:t>
            </a:r>
            <a:r>
              <a:rPr lang="en-US" sz="2000" b="1" dirty="0">
                <a:cs typeface="B Nazanin" panose="00000400000000000000" pitchFamily="2" charset="-78"/>
              </a:rPr>
              <a:t>TSH</a:t>
            </a:r>
            <a:r>
              <a:rPr lang="ar-SA" sz="2000" b="1" dirty="0">
                <a:cs typeface="B Nazanin" panose="00000400000000000000" pitchFamily="2" charset="-78"/>
              </a:rPr>
              <a:t> استفاده می شود (</a:t>
            </a:r>
            <a:r>
              <a:rPr lang="ar-SA" sz="2000" dirty="0">
                <a:cs typeface="B Nazanin" panose="00000400000000000000" pitchFamily="2" charset="-78"/>
              </a:rPr>
              <a:t>از جمله برنامه كشوري ایران</a:t>
            </a:r>
            <a:r>
              <a:rPr lang="ar-SA" sz="2000" b="1" dirty="0">
                <a:cs typeface="B Nazanin" panose="00000400000000000000" pitchFamily="2" charset="-78"/>
              </a:rPr>
              <a:t>)</a:t>
            </a:r>
            <a:r>
              <a:rPr lang="fa-IR" sz="2000" b="1" dirty="0">
                <a:solidFill>
                  <a:schemeClr val="accent1">
                    <a:lumMod val="60000"/>
                    <a:lumOff val="40000"/>
                  </a:schemeClr>
                </a:solidFill>
                <a:cs typeface="B Nazanin" panose="00000400000000000000" pitchFamily="2" charset="-78"/>
              </a:rPr>
              <a:t> نوع اولیه بیماری </a:t>
            </a:r>
            <a:r>
              <a:rPr lang="fa-IR" sz="2000" b="1" dirty="0">
                <a:cs typeface="B Nazanin" panose="00000400000000000000" pitchFamily="2" charset="-78"/>
              </a:rPr>
              <a:t>قابل تشخیص است.</a:t>
            </a:r>
          </a:p>
          <a:p>
            <a:pPr lvl="0" algn="justLow" rtl="1">
              <a:buFont typeface="Wingdings" panose="05000000000000000000" pitchFamily="2" charset="2"/>
              <a:buChar char="§"/>
            </a:pPr>
            <a:r>
              <a:rPr lang="ar-SA" sz="2000" b="1" dirty="0">
                <a:cs typeface="B Nazanin" panose="00000400000000000000" pitchFamily="2" charset="-78"/>
              </a:rPr>
              <a:t> امکان تشخیص </a:t>
            </a:r>
            <a:r>
              <a:rPr lang="fa-IR" sz="2000" b="1" dirty="0">
                <a:solidFill>
                  <a:schemeClr val="accent1">
                    <a:lumMod val="60000"/>
                    <a:lumOff val="40000"/>
                  </a:schemeClr>
                </a:solidFill>
                <a:cs typeface="B Nazanin" panose="00000400000000000000" pitchFamily="2" charset="-78"/>
              </a:rPr>
              <a:t>ا</a:t>
            </a:r>
            <a:r>
              <a:rPr lang="ar-SA" sz="2000" b="1" dirty="0">
                <a:solidFill>
                  <a:schemeClr val="accent1">
                    <a:lumMod val="60000"/>
                    <a:lumOff val="40000"/>
                  </a:schemeClr>
                </a:solidFill>
                <a:cs typeface="B Nazanin" panose="00000400000000000000" pitchFamily="2" charset="-78"/>
              </a:rPr>
              <a:t>نو</a:t>
            </a:r>
            <a:r>
              <a:rPr lang="fa-IR" sz="2000" b="1" dirty="0">
                <a:solidFill>
                  <a:schemeClr val="accent1">
                    <a:lumMod val="60000"/>
                    <a:lumOff val="40000"/>
                  </a:schemeClr>
                </a:solidFill>
                <a:cs typeface="B Nazanin" panose="00000400000000000000" pitchFamily="2" charset="-78"/>
              </a:rPr>
              <a:t>ا</a:t>
            </a:r>
            <a:r>
              <a:rPr lang="ar-SA" sz="2000" b="1" dirty="0">
                <a:solidFill>
                  <a:schemeClr val="accent1">
                    <a:lumMod val="60000"/>
                    <a:lumOff val="40000"/>
                  </a:schemeClr>
                </a:solidFill>
                <a:cs typeface="B Nazanin" panose="00000400000000000000" pitchFamily="2" charset="-78"/>
              </a:rPr>
              <a:t>ع</a:t>
            </a:r>
            <a:r>
              <a:rPr lang="fa-IR" sz="2000" b="1" dirty="0">
                <a:solidFill>
                  <a:schemeClr val="accent1">
                    <a:lumMod val="60000"/>
                    <a:lumOff val="40000"/>
                  </a:schemeClr>
                </a:solidFill>
                <a:cs typeface="B Nazanin" panose="00000400000000000000" pitchFamily="2" charset="-78"/>
              </a:rPr>
              <a:t> ثانویه و ثالثیه بیماری </a:t>
            </a:r>
            <a:r>
              <a:rPr lang="fa-IR" sz="2000" b="1" dirty="0">
                <a:cs typeface="B Nazanin" panose="00000400000000000000" pitchFamily="2" charset="-78"/>
              </a:rPr>
              <a:t>وجود ندارد، زیرا غلظت </a:t>
            </a:r>
            <a:r>
              <a:rPr lang="en-US" sz="2000" b="1" dirty="0">
                <a:cs typeface="B Nazanin" panose="00000400000000000000" pitchFamily="2" charset="-78"/>
              </a:rPr>
              <a:t>TSH</a:t>
            </a:r>
            <a:r>
              <a:rPr lang="ar-SA" sz="2000" b="1" dirty="0">
                <a:cs typeface="B Nazanin" panose="00000400000000000000" pitchFamily="2" charset="-78"/>
              </a:rPr>
              <a:t>، در مبتلایان افزایش نداشته و پایین است، لذا موارد مشکوک، در روند غربالگري نوزادان ‌شناسایی نمی‌شوند. </a:t>
            </a:r>
            <a:endParaRPr lang="en-US" sz="2000" b="1" dirty="0">
              <a:cs typeface="B Nazanin" panose="00000400000000000000" pitchFamily="2" charset="-78"/>
            </a:endParaRPr>
          </a:p>
          <a:p>
            <a:pPr lvl="0" algn="justLow" rtl="1">
              <a:buFont typeface="Wingdings" panose="05000000000000000000" pitchFamily="2" charset="2"/>
              <a:buChar char="§"/>
            </a:pPr>
            <a:r>
              <a:rPr lang="ar-SA" sz="2000" b="1" dirty="0">
                <a:solidFill>
                  <a:schemeClr val="tx1"/>
                </a:solidFill>
                <a:cs typeface="B Nazanin" panose="00000400000000000000" pitchFamily="2" charset="-78"/>
              </a:rPr>
              <a:t>مبتلا</a:t>
            </a:r>
            <a:r>
              <a:rPr lang="fa-IR" sz="2000" b="1" dirty="0">
                <a:solidFill>
                  <a:schemeClr val="tx1"/>
                </a:solidFill>
                <a:cs typeface="B Nazanin" panose="00000400000000000000" pitchFamily="2" charset="-78"/>
              </a:rPr>
              <a:t>یان به</a:t>
            </a:r>
            <a:r>
              <a:rPr lang="fa-IR" sz="2000" b="1" dirty="0">
                <a:solidFill>
                  <a:schemeClr val="accent1">
                    <a:lumMod val="60000"/>
                    <a:lumOff val="40000"/>
                  </a:schemeClr>
                </a:solidFill>
                <a:cs typeface="B Nazanin" panose="00000400000000000000" pitchFamily="2" charset="-78"/>
              </a:rPr>
              <a:t> ا</a:t>
            </a:r>
            <a:r>
              <a:rPr lang="ar-SA" sz="2000" b="1" dirty="0">
                <a:solidFill>
                  <a:schemeClr val="accent1">
                    <a:lumMod val="60000"/>
                    <a:lumOff val="40000"/>
                  </a:schemeClr>
                </a:solidFill>
                <a:cs typeface="B Nazanin" panose="00000400000000000000" pitchFamily="2" charset="-78"/>
              </a:rPr>
              <a:t>نو</a:t>
            </a:r>
            <a:r>
              <a:rPr lang="fa-IR" sz="2000" b="1" dirty="0">
                <a:solidFill>
                  <a:schemeClr val="accent1">
                    <a:lumMod val="60000"/>
                    <a:lumOff val="40000"/>
                  </a:schemeClr>
                </a:solidFill>
                <a:cs typeface="B Nazanin" panose="00000400000000000000" pitchFamily="2" charset="-78"/>
              </a:rPr>
              <a:t>ا</a:t>
            </a:r>
            <a:r>
              <a:rPr lang="ar-SA" sz="2000" b="1" dirty="0">
                <a:solidFill>
                  <a:schemeClr val="accent1">
                    <a:lumMod val="60000"/>
                    <a:lumOff val="40000"/>
                  </a:schemeClr>
                </a:solidFill>
                <a:cs typeface="B Nazanin" panose="00000400000000000000" pitchFamily="2" charset="-78"/>
              </a:rPr>
              <a:t>ع</a:t>
            </a:r>
            <a:r>
              <a:rPr lang="fa-IR" sz="2000" b="1" dirty="0">
                <a:solidFill>
                  <a:schemeClr val="accent1">
                    <a:lumMod val="60000"/>
                    <a:lumOff val="40000"/>
                  </a:schemeClr>
                </a:solidFill>
                <a:cs typeface="B Nazanin" panose="00000400000000000000" pitchFamily="2" charset="-78"/>
              </a:rPr>
              <a:t> ثانویه و ثالثیه بیماری </a:t>
            </a:r>
            <a:r>
              <a:rPr lang="fa-IR" sz="2000" b="1" dirty="0">
                <a:solidFill>
                  <a:schemeClr val="tx1"/>
                </a:solidFill>
                <a:cs typeface="B Nazanin" panose="00000400000000000000" pitchFamily="2" charset="-78"/>
              </a:rPr>
              <a:t>، </a:t>
            </a:r>
            <a:r>
              <a:rPr lang="ar-SA" sz="2000" b="1" dirty="0">
                <a:cs typeface="B Nazanin" panose="00000400000000000000" pitchFamily="2" charset="-78"/>
              </a:rPr>
              <a:t>معمولا"، با </a:t>
            </a:r>
            <a:r>
              <a:rPr lang="fa-IR" sz="2000" b="1" dirty="0">
                <a:cs typeface="B Nazanin" panose="00000400000000000000" pitchFamily="2" charset="-78"/>
              </a:rPr>
              <a:t>بروز</a:t>
            </a:r>
            <a:r>
              <a:rPr lang="ar-SA" sz="2000" b="1" dirty="0">
                <a:cs typeface="B Nazanin" panose="00000400000000000000" pitchFamily="2" charset="-78"/>
              </a:rPr>
              <a:t> علايم بالینی كم‌كاري تيروييد، </a:t>
            </a:r>
            <a:r>
              <a:rPr lang="ar-SA" sz="2000" b="1" dirty="0">
                <a:solidFill>
                  <a:schemeClr val="accent1">
                    <a:lumMod val="60000"/>
                    <a:lumOff val="40000"/>
                  </a:schemeClr>
                </a:solidFill>
                <a:cs typeface="B Nazanin" panose="00000400000000000000" pitchFamily="2" charset="-78"/>
              </a:rPr>
              <a:t>ديرتر</a:t>
            </a:r>
            <a:r>
              <a:rPr lang="ar-SA" sz="2000" b="1" dirty="0">
                <a:cs typeface="B Nazanin" panose="00000400000000000000" pitchFamily="2" charset="-78"/>
              </a:rPr>
              <a:t>، تشخيص داده مي‌شوند</a:t>
            </a:r>
            <a:r>
              <a:rPr lang="ar-SA" sz="2000" b="1" dirty="0"/>
              <a:t>. </a:t>
            </a:r>
            <a:endParaRPr lang="fa-IR" sz="2000" b="1" dirty="0"/>
          </a:p>
          <a:p>
            <a:pPr lvl="0" algn="justLow" rtl="1">
              <a:buFont typeface="Wingdings" panose="05000000000000000000" pitchFamily="2" charset="2"/>
              <a:buChar char="§"/>
            </a:pPr>
            <a:r>
              <a:rPr lang="fa-IR" sz="2000" b="1" dirty="0">
                <a:solidFill>
                  <a:schemeClr val="accent1">
                    <a:lumMod val="60000"/>
                    <a:lumOff val="40000"/>
                  </a:schemeClr>
                </a:solidFill>
                <a:cs typeface="B Nazanin" panose="00000400000000000000" pitchFamily="2" charset="-78"/>
              </a:rPr>
              <a:t>ا</a:t>
            </a:r>
            <a:r>
              <a:rPr lang="ar-SA" sz="2000" b="1" dirty="0">
                <a:solidFill>
                  <a:schemeClr val="accent1">
                    <a:lumMod val="60000"/>
                    <a:lumOff val="40000"/>
                  </a:schemeClr>
                </a:solidFill>
                <a:cs typeface="B Nazanin" panose="00000400000000000000" pitchFamily="2" charset="-78"/>
              </a:rPr>
              <a:t>نو</a:t>
            </a:r>
            <a:r>
              <a:rPr lang="fa-IR" sz="2000" b="1" dirty="0">
                <a:solidFill>
                  <a:schemeClr val="accent1">
                    <a:lumMod val="60000"/>
                    <a:lumOff val="40000"/>
                  </a:schemeClr>
                </a:solidFill>
                <a:cs typeface="B Nazanin" panose="00000400000000000000" pitchFamily="2" charset="-78"/>
              </a:rPr>
              <a:t>ا</a:t>
            </a:r>
            <a:r>
              <a:rPr lang="ar-SA" sz="2000" b="1" dirty="0">
                <a:solidFill>
                  <a:schemeClr val="accent1">
                    <a:lumMod val="60000"/>
                    <a:lumOff val="40000"/>
                  </a:schemeClr>
                </a:solidFill>
                <a:cs typeface="B Nazanin" panose="00000400000000000000" pitchFamily="2" charset="-78"/>
              </a:rPr>
              <a:t>ع</a:t>
            </a:r>
            <a:r>
              <a:rPr lang="fa-IR" sz="2000" b="1" dirty="0">
                <a:solidFill>
                  <a:schemeClr val="accent1">
                    <a:lumMod val="60000"/>
                    <a:lumOff val="40000"/>
                  </a:schemeClr>
                </a:solidFill>
                <a:cs typeface="B Nazanin" panose="00000400000000000000" pitchFamily="2" charset="-78"/>
              </a:rPr>
              <a:t> ثانویه </a:t>
            </a:r>
            <a:r>
              <a:rPr lang="fa-IR" sz="2000" b="1" dirty="0">
                <a:solidFill>
                  <a:schemeClr val="tx1"/>
                </a:solidFill>
                <a:cs typeface="B Nazanin" panose="00000400000000000000" pitchFamily="2" charset="-78"/>
              </a:rPr>
              <a:t>و</a:t>
            </a:r>
            <a:r>
              <a:rPr lang="fa-IR" sz="2000" b="1" dirty="0">
                <a:solidFill>
                  <a:srgbClr val="FF6600"/>
                </a:solidFill>
                <a:cs typeface="B Nazanin" panose="00000400000000000000" pitchFamily="2" charset="-78"/>
              </a:rPr>
              <a:t> </a:t>
            </a:r>
            <a:r>
              <a:rPr lang="fa-IR" sz="2000" b="1" dirty="0">
                <a:solidFill>
                  <a:schemeClr val="accent1">
                    <a:lumMod val="60000"/>
                    <a:lumOff val="40000"/>
                  </a:schemeClr>
                </a:solidFill>
                <a:cs typeface="B Nazanin" panose="00000400000000000000" pitchFamily="2" charset="-78"/>
              </a:rPr>
              <a:t>ثالثیه بیماری </a:t>
            </a:r>
            <a:r>
              <a:rPr lang="fa-IR" sz="2000" b="1" dirty="0">
                <a:solidFill>
                  <a:schemeClr val="tx1"/>
                </a:solidFill>
                <a:cs typeface="B Nazanin" panose="00000400000000000000" pitchFamily="2" charset="-78"/>
              </a:rPr>
              <a:t>جز</a:t>
            </a:r>
            <a:r>
              <a:rPr lang="fa-IR" sz="2000" b="1" dirty="0">
                <a:solidFill>
                  <a:srgbClr val="C00000"/>
                </a:solidFill>
                <a:cs typeface="B Nazanin" panose="00000400000000000000" pitchFamily="2" charset="-78"/>
              </a:rPr>
              <a:t> </a:t>
            </a:r>
            <a:r>
              <a:rPr lang="fa-IR" sz="2000" b="1" dirty="0">
                <a:solidFill>
                  <a:schemeClr val="accent1">
                    <a:lumMod val="60000"/>
                    <a:lumOff val="40000"/>
                  </a:schemeClr>
                </a:solidFill>
                <a:cs typeface="B Nazanin" panose="00000400000000000000" pitchFamily="2" charset="-78"/>
              </a:rPr>
              <a:t>موارد منفی کاذب </a:t>
            </a:r>
            <a:r>
              <a:rPr lang="fa-IR" sz="2000" b="1" dirty="0">
                <a:solidFill>
                  <a:schemeClr val="tx1"/>
                </a:solidFill>
                <a:cs typeface="B Nazanin" panose="00000400000000000000" pitchFamily="2" charset="-78"/>
              </a:rPr>
              <a:t>برنامه ما محسوب می شوند.</a:t>
            </a:r>
            <a:endParaRPr lang="en-US" sz="2000" dirty="0"/>
          </a:p>
        </p:txBody>
      </p:sp>
    </p:spTree>
    <p:extLst>
      <p:ext uri="{BB962C8B-B14F-4D97-AF65-F5344CB8AC3E}">
        <p14:creationId xmlns:p14="http://schemas.microsoft.com/office/powerpoint/2010/main" val="2650723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schemeClr val="bg1"/>
                </a:solidFill>
                <a:cs typeface="B Titr" panose="00000700000000000000" pitchFamily="2" charset="-78"/>
              </a:rPr>
              <a:t>انواع بیماری کم کاری تیرویید اولیه بر اساس طول مدت نیاز به درمان</a:t>
            </a:r>
            <a:endParaRPr lang="en-US" sz="2800" dirty="0"/>
          </a:p>
        </p:txBody>
      </p:sp>
      <p:sp>
        <p:nvSpPr>
          <p:cNvPr id="3" name="Content Placeholder 2"/>
          <p:cNvSpPr>
            <a:spLocks noGrp="1"/>
          </p:cNvSpPr>
          <p:nvPr>
            <p:ph idx="1"/>
          </p:nvPr>
        </p:nvSpPr>
        <p:spPr>
          <a:xfrm>
            <a:off x="590843" y="2152357"/>
            <a:ext cx="10916529" cy="3867443"/>
          </a:xfrm>
        </p:spPr>
        <p:txBody>
          <a:bodyPr/>
          <a:lstStyle/>
          <a:p>
            <a:pPr lvl="0" algn="justLow" rtl="1">
              <a:buFont typeface="Wingdings" panose="05000000000000000000" pitchFamily="2" charset="2"/>
              <a:buChar char="§"/>
            </a:pPr>
            <a:r>
              <a:rPr lang="fa-IR" b="1" dirty="0">
                <a:solidFill>
                  <a:schemeClr val="accent1">
                    <a:lumMod val="60000"/>
                    <a:lumOff val="40000"/>
                  </a:schemeClr>
                </a:solidFill>
                <a:cs typeface="B Titr" panose="00000700000000000000" pitchFamily="2" charset="-78"/>
              </a:rPr>
              <a:t>نوع اولیه دايمی </a:t>
            </a:r>
            <a:r>
              <a:rPr lang="en-US" sz="1600" b="1" dirty="0">
                <a:solidFill>
                  <a:schemeClr val="tx1"/>
                </a:solidFill>
                <a:cs typeface="B Nazanin" panose="00000400000000000000" pitchFamily="2" charset="-78"/>
              </a:rPr>
              <a:t>(Permanent Primary Hypothyroidism)</a:t>
            </a:r>
            <a:r>
              <a:rPr lang="fa-IR" sz="1600" b="1" dirty="0">
                <a:solidFill>
                  <a:schemeClr val="tx1"/>
                </a:solidFill>
                <a:cs typeface="B Nazanin" panose="00000400000000000000" pitchFamily="2" charset="-78"/>
              </a:rPr>
              <a:t>: </a:t>
            </a:r>
          </a:p>
          <a:p>
            <a:pPr marL="0" lvl="0" indent="0" algn="justLow" rtl="1">
              <a:buNone/>
            </a:pPr>
            <a:r>
              <a:rPr lang="fa-IR" sz="2400" b="1" dirty="0">
                <a:cs typeface="B Nazanin" panose="00000400000000000000" pitchFamily="2" charset="-78"/>
              </a:rPr>
              <a:t>نیاز بیمار به درمان جایگزینی با داروی لووتیروکسین </a:t>
            </a:r>
            <a:r>
              <a:rPr lang="fa-IR" sz="2400" b="1" dirty="0">
                <a:solidFill>
                  <a:schemeClr val="accent1">
                    <a:lumMod val="60000"/>
                    <a:lumOff val="40000"/>
                  </a:schemeClr>
                </a:solidFill>
                <a:cs typeface="B Nazanin" panose="00000400000000000000" pitchFamily="2" charset="-78"/>
              </a:rPr>
              <a:t>دايمی</a:t>
            </a:r>
            <a:r>
              <a:rPr lang="fa-IR" sz="2400" b="1" dirty="0">
                <a:cs typeface="B Nazanin" panose="00000400000000000000" pitchFamily="2" charset="-78"/>
              </a:rPr>
              <a:t> است و تا پایان عمر باید قرص لووتیروکسین مصرف کند</a:t>
            </a:r>
            <a:r>
              <a:rPr lang="fa-IR" sz="2400" dirty="0">
                <a:cs typeface="B Nazanin" panose="00000400000000000000" pitchFamily="2" charset="-78"/>
              </a:rPr>
              <a:t>.</a:t>
            </a:r>
            <a:endParaRPr lang="fa-IR" sz="2400" b="1" dirty="0">
              <a:solidFill>
                <a:srgbClr val="CC6600"/>
              </a:solidFill>
              <a:cs typeface="B Nazanin" panose="00000400000000000000" pitchFamily="2" charset="-78"/>
            </a:endParaRPr>
          </a:p>
          <a:p>
            <a:pPr lvl="0" algn="justLow" rtl="1">
              <a:buFont typeface="Wingdings" panose="05000000000000000000" pitchFamily="2" charset="2"/>
              <a:buChar char="§"/>
            </a:pPr>
            <a:r>
              <a:rPr lang="fa-IR" b="1" dirty="0">
                <a:solidFill>
                  <a:schemeClr val="accent1">
                    <a:lumMod val="60000"/>
                    <a:lumOff val="40000"/>
                  </a:schemeClr>
                </a:solidFill>
                <a:cs typeface="B Titr" panose="00000700000000000000" pitchFamily="2" charset="-78"/>
              </a:rPr>
              <a:t>نوع اولیه گذرا </a:t>
            </a:r>
            <a:r>
              <a:rPr lang="en-US" sz="1600" b="1" dirty="0">
                <a:solidFill>
                  <a:schemeClr val="tx1"/>
                </a:solidFill>
                <a:cs typeface="B Nazanin" panose="00000400000000000000" pitchFamily="2" charset="-78"/>
              </a:rPr>
              <a:t>(Transient Primary Hypothyroidism)</a:t>
            </a:r>
            <a:r>
              <a:rPr lang="fa-IR" sz="1600" b="1" dirty="0">
                <a:solidFill>
                  <a:schemeClr val="tx1"/>
                </a:solidFill>
                <a:cs typeface="B Nazanin" panose="00000400000000000000" pitchFamily="2" charset="-78"/>
              </a:rPr>
              <a:t>: </a:t>
            </a:r>
          </a:p>
          <a:p>
            <a:pPr marL="0" lvl="0" indent="0" algn="justLow" rtl="1">
              <a:buNone/>
            </a:pPr>
            <a:r>
              <a:rPr lang="fa-IR" sz="2400" b="1" dirty="0">
                <a:cs typeface="B Nazanin" panose="00000400000000000000" pitchFamily="2" charset="-78"/>
              </a:rPr>
              <a:t>نیاز بیمار به درمان جایگزینی با داروی لووتیروکسین</a:t>
            </a:r>
            <a:r>
              <a:rPr lang="fa-IR" sz="2400" b="1" dirty="0">
                <a:solidFill>
                  <a:schemeClr val="accent1">
                    <a:lumMod val="60000"/>
                    <a:lumOff val="40000"/>
                  </a:schemeClr>
                </a:solidFill>
                <a:cs typeface="B Nazanin" panose="00000400000000000000" pitchFamily="2" charset="-78"/>
              </a:rPr>
              <a:t> گذرا </a:t>
            </a:r>
            <a:r>
              <a:rPr lang="fa-IR" sz="2400" b="1" dirty="0">
                <a:cs typeface="B Nazanin" panose="00000400000000000000" pitchFamily="2" charset="-78"/>
              </a:rPr>
              <a:t>است و می‌تواند بین چند روز تا چند سال متغیر باشد.</a:t>
            </a:r>
          </a:p>
          <a:p>
            <a:pPr algn="r"/>
            <a:endParaRPr lang="en-US" dirty="0"/>
          </a:p>
        </p:txBody>
      </p:sp>
      <p:sp>
        <p:nvSpPr>
          <p:cNvPr id="4" name="Shape 245"/>
          <p:cNvSpPr/>
          <p:nvPr/>
        </p:nvSpPr>
        <p:spPr>
          <a:xfrm>
            <a:off x="223016" y="5470781"/>
            <a:ext cx="2769404" cy="1387219"/>
          </a:xfrm>
          <a:prstGeom prst="chevron">
            <a:avLst>
              <a:gd name="adj" fmla="val 25486"/>
            </a:avLst>
          </a:prstGeom>
          <a:solidFill>
            <a:schemeClr val="accent5">
              <a:lumMod val="60000"/>
              <a:lumOff val="40000"/>
            </a:schemeClr>
          </a:solidFill>
          <a:ln>
            <a:solidFill>
              <a:schemeClr val="accent5">
                <a:lumMod val="50000"/>
              </a:schemeClr>
            </a:solidFill>
          </a:ln>
        </p:spPr>
        <p:txBody>
          <a:bodyPr spcFirstLastPara="1" wrap="square" lIns="91425" tIns="91425" rIns="91425" bIns="91425" anchor="ctr" anchorCtr="0">
            <a:noAutofit/>
          </a:bodyPr>
          <a:lstStyle/>
          <a:p>
            <a:pPr marL="390906" lvl="1" algn="r" rtl="1">
              <a:lnSpc>
                <a:spcPct val="150000"/>
              </a:lnSpc>
              <a:buClr>
                <a:srgbClr val="CC6600"/>
              </a:buClr>
              <a:defRPr/>
            </a:pPr>
            <a:r>
              <a:rPr lang="fa-IR" sz="1600" b="1" dirty="0">
                <a:solidFill>
                  <a:schemeClr val="tx1"/>
                </a:solidFill>
                <a:cs typeface="B Nazanin" pitchFamily="2" charset="-78"/>
              </a:rPr>
              <a:t>آزمايش سرمي </a:t>
            </a:r>
            <a:r>
              <a:rPr lang="en-US" sz="1600" b="1" dirty="0">
                <a:solidFill>
                  <a:schemeClr val="tx1"/>
                </a:solidFill>
                <a:cs typeface="B Nazanin" pitchFamily="2" charset="-78"/>
              </a:rPr>
              <a:t>TSH</a:t>
            </a:r>
            <a:r>
              <a:rPr lang="fa-IR" sz="1600" b="1" dirty="0">
                <a:solidFill>
                  <a:schemeClr val="tx1"/>
                </a:solidFill>
                <a:cs typeface="B Nazanin" pitchFamily="2" charset="-78"/>
              </a:rPr>
              <a:t> و </a:t>
            </a:r>
            <a:r>
              <a:rPr lang="en-US" sz="1600" b="1" dirty="0">
                <a:solidFill>
                  <a:schemeClr val="tx1"/>
                </a:solidFill>
                <a:cs typeface="B Nazanin" pitchFamily="2" charset="-78"/>
              </a:rPr>
              <a:t>T4</a:t>
            </a:r>
            <a:r>
              <a:rPr lang="fa-IR" sz="1600" b="1" dirty="0">
                <a:solidFill>
                  <a:schemeClr val="tx1"/>
                </a:solidFill>
                <a:cs typeface="B Nazanin" pitchFamily="2" charset="-78"/>
              </a:rPr>
              <a:t> (</a:t>
            </a:r>
            <a:r>
              <a:rPr lang="fa-IR" sz="1200" dirty="0">
                <a:solidFill>
                  <a:schemeClr val="tx1"/>
                </a:solidFill>
                <a:cs typeface="B Nazanin" pitchFamily="2" charset="-78"/>
              </a:rPr>
              <a:t>يا </a:t>
            </a:r>
            <a:r>
              <a:rPr lang="en-US" sz="1200" dirty="0">
                <a:solidFill>
                  <a:schemeClr val="tx1"/>
                </a:solidFill>
                <a:cs typeface="B Nazanin" pitchFamily="2" charset="-78"/>
              </a:rPr>
              <a:t>Free T4</a:t>
            </a:r>
            <a:r>
              <a:rPr lang="fa-IR" sz="1600" b="1" dirty="0">
                <a:solidFill>
                  <a:schemeClr val="tx1"/>
                </a:solidFill>
                <a:cs typeface="B Nazanin" pitchFamily="2" charset="-78"/>
              </a:rPr>
              <a:t>)</a:t>
            </a:r>
          </a:p>
          <a:p>
            <a:pPr marL="390906" lvl="1" algn="r" rtl="1">
              <a:lnSpc>
                <a:spcPct val="150000"/>
              </a:lnSpc>
              <a:buClr>
                <a:srgbClr val="CC6600"/>
              </a:buClr>
              <a:defRPr/>
            </a:pPr>
            <a:r>
              <a:rPr lang="fa-IR" sz="1600" b="1" dirty="0">
                <a:solidFill>
                  <a:schemeClr val="tx1"/>
                </a:solidFill>
                <a:cs typeface="B Nazanin" pitchFamily="2" charset="-78"/>
              </a:rPr>
              <a:t> بعد از 4 هفته</a:t>
            </a:r>
          </a:p>
        </p:txBody>
      </p:sp>
      <p:sp>
        <p:nvSpPr>
          <p:cNvPr id="5" name="Shape 245"/>
          <p:cNvSpPr/>
          <p:nvPr/>
        </p:nvSpPr>
        <p:spPr>
          <a:xfrm>
            <a:off x="223015" y="4501662"/>
            <a:ext cx="2769404" cy="969119"/>
          </a:xfrm>
          <a:prstGeom prst="chevron">
            <a:avLst>
              <a:gd name="adj" fmla="val 25486"/>
            </a:avLst>
          </a:prstGeom>
          <a:solidFill>
            <a:schemeClr val="accent6">
              <a:lumMod val="40000"/>
              <a:lumOff val="60000"/>
            </a:schemeClr>
          </a:solidFill>
          <a:ln>
            <a:solidFill>
              <a:schemeClr val="accent6">
                <a:lumMod val="75000"/>
              </a:schemeClr>
            </a:solidFill>
          </a:ln>
        </p:spPr>
        <p:txBody>
          <a:bodyPr spcFirstLastPara="1" wrap="square" lIns="91425" tIns="91425" rIns="91425" bIns="91425" anchor="ctr" anchorCtr="0">
            <a:noAutofit/>
          </a:bodyPr>
          <a:lstStyle/>
          <a:p>
            <a:pPr marL="390906" lvl="1" algn="r" rtl="1">
              <a:lnSpc>
                <a:spcPct val="150000"/>
              </a:lnSpc>
              <a:buClr>
                <a:srgbClr val="CC6600"/>
              </a:buClr>
              <a:defRPr/>
            </a:pPr>
            <a:r>
              <a:rPr lang="fa-IR" sz="1600" b="1" dirty="0">
                <a:solidFill>
                  <a:schemeClr val="tx1"/>
                </a:solidFill>
                <a:cs typeface="B Nazanin" pitchFamily="2" charset="-78"/>
              </a:rPr>
              <a:t>قطع دارو و یا به نصف رساندن آن</a:t>
            </a:r>
          </a:p>
        </p:txBody>
      </p:sp>
      <p:sp>
        <p:nvSpPr>
          <p:cNvPr id="6" name="Shape 247"/>
          <p:cNvSpPr/>
          <p:nvPr/>
        </p:nvSpPr>
        <p:spPr>
          <a:xfrm>
            <a:off x="3217501" y="4501662"/>
            <a:ext cx="3506856" cy="2366396"/>
          </a:xfrm>
          <a:prstGeom prst="chevron">
            <a:avLst>
              <a:gd name="adj" fmla="val 25486"/>
            </a:avLst>
          </a:prstGeom>
          <a:solidFill>
            <a:schemeClr val="accent3">
              <a:lumMod val="60000"/>
              <a:lumOff val="40000"/>
            </a:schemeClr>
          </a:solidFill>
          <a:ln>
            <a:solidFill>
              <a:schemeClr val="accent3">
                <a:lumMod val="50000"/>
              </a:schemeClr>
            </a:solidFill>
          </a:ln>
        </p:spPr>
        <p:txBody>
          <a:bodyPr spcFirstLastPara="1" wrap="square" lIns="91425" tIns="91425" rIns="91425" bIns="91425" anchor="ctr" anchorCtr="0">
            <a:noAutofit/>
          </a:bodyPr>
          <a:lstStyle/>
          <a:p>
            <a:pPr algn="justLow" rtl="1">
              <a:lnSpc>
                <a:spcPct val="150000"/>
              </a:lnSpc>
              <a:buClr>
                <a:srgbClr val="CC6600"/>
              </a:buClr>
              <a:defRPr/>
            </a:pPr>
            <a:r>
              <a:rPr lang="fa-IR" sz="1600" b="1" dirty="0">
                <a:solidFill>
                  <a:schemeClr val="tx1"/>
                </a:solidFill>
                <a:cs typeface="B Nazanin" pitchFamily="2" charset="-78"/>
              </a:rPr>
              <a:t>در صورت طبيعی بودن آزمايش‌هاي هورموني، شيرخوار مبتلا به </a:t>
            </a:r>
            <a:r>
              <a:rPr lang="fa-IR" sz="1600" b="1" dirty="0">
                <a:solidFill>
                  <a:schemeClr val="tx1"/>
                </a:solidFill>
                <a:cs typeface="B Titr" panose="00000700000000000000" pitchFamily="2" charset="-78"/>
              </a:rPr>
              <a:t>کم‌کاری تيروييد گذرا </a:t>
            </a:r>
            <a:r>
              <a:rPr lang="fa-IR" sz="1600" b="1" dirty="0">
                <a:solidFill>
                  <a:schemeClr val="tx1"/>
                </a:solidFill>
                <a:cs typeface="B Nazanin" pitchFamily="2" charset="-78"/>
              </a:rPr>
              <a:t>بوده و نیازی به مصرف دارو ندارد.</a:t>
            </a:r>
            <a:endParaRPr lang="en-US" sz="1600" b="1" dirty="0">
              <a:solidFill>
                <a:schemeClr val="tx1"/>
              </a:solidFill>
              <a:cs typeface="B Nazanin" pitchFamily="2" charset="-78"/>
            </a:endParaRPr>
          </a:p>
        </p:txBody>
      </p:sp>
      <p:sp>
        <p:nvSpPr>
          <p:cNvPr id="7" name="Shape 248"/>
          <p:cNvSpPr/>
          <p:nvPr/>
        </p:nvSpPr>
        <p:spPr>
          <a:xfrm>
            <a:off x="6724358" y="4403188"/>
            <a:ext cx="4557932" cy="2454812"/>
          </a:xfrm>
          <a:prstGeom prst="chevron">
            <a:avLst>
              <a:gd name="adj" fmla="val 25486"/>
            </a:avLst>
          </a:prstGeom>
          <a:solidFill>
            <a:schemeClr val="accent1">
              <a:lumMod val="75000"/>
            </a:schemeClr>
          </a:solidFill>
          <a:ln>
            <a:noFill/>
          </a:ln>
        </p:spPr>
        <p:txBody>
          <a:bodyPr spcFirstLastPara="1" wrap="square" lIns="91425" tIns="91425" rIns="91425" bIns="91425" anchor="ctr" anchorCtr="0">
            <a:noAutofit/>
          </a:bodyPr>
          <a:lstStyle/>
          <a:p>
            <a:pPr algn="justLow" rtl="1">
              <a:lnSpc>
                <a:spcPct val="150000"/>
              </a:lnSpc>
              <a:buClr>
                <a:srgbClr val="CC6600"/>
              </a:buClr>
              <a:defRPr/>
            </a:pPr>
            <a:r>
              <a:rPr lang="fa-IR" b="1" dirty="0">
                <a:solidFill>
                  <a:schemeClr val="bg1"/>
                </a:solidFill>
                <a:cs typeface="B Nazanin" pitchFamily="2" charset="-78"/>
              </a:rPr>
              <a:t>در صورت غيرطبيعی بودن آزمايش‌هاي هورموني، شيرخوارمبتلا به </a:t>
            </a:r>
            <a:r>
              <a:rPr lang="fa-IR" b="1" dirty="0">
                <a:solidFill>
                  <a:srgbClr val="FF6600"/>
                </a:solidFill>
                <a:cs typeface="B Titr" panose="00000700000000000000" pitchFamily="2" charset="-78"/>
              </a:rPr>
              <a:t>کم‌کاری تيروييد دايمی </a:t>
            </a:r>
            <a:r>
              <a:rPr lang="fa-IR" b="1" dirty="0">
                <a:solidFill>
                  <a:schemeClr val="bg1"/>
                </a:solidFill>
                <a:cs typeface="B Nazanin" pitchFamily="2" charset="-78"/>
              </a:rPr>
              <a:t>بوده و تا پايان عمر نياز به درمان جايگزيني با قرص لووتيروکسين و مراقبت‌هاي مستمر دارد.</a:t>
            </a:r>
            <a:endParaRPr lang="en-US" b="1" dirty="0">
              <a:solidFill>
                <a:schemeClr val="bg1"/>
              </a:solidFill>
              <a:cs typeface="B Nazanin" pitchFamily="2" charset="-78"/>
            </a:endParaRPr>
          </a:p>
        </p:txBody>
      </p:sp>
    </p:spTree>
    <p:extLst>
      <p:ext uri="{BB962C8B-B14F-4D97-AF65-F5344CB8AC3E}">
        <p14:creationId xmlns:p14="http://schemas.microsoft.com/office/powerpoint/2010/main" val="336679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solidFill>
                  <a:schemeClr val="bg1"/>
                </a:solidFill>
                <a:cs typeface="B Titr" panose="00000700000000000000" pitchFamily="2" charset="-78"/>
              </a:rPr>
              <a:t>بازه زمانی ویزیت بیماران (خدمت 8179)</a:t>
            </a:r>
            <a:endParaRPr lang="en-US" dirty="0">
              <a:solidFill>
                <a:schemeClr val="bg1"/>
              </a:solidFill>
            </a:endParaRPr>
          </a:p>
        </p:txBody>
      </p:sp>
      <p:sp>
        <p:nvSpPr>
          <p:cNvPr id="3" name="Content Placeholder 2"/>
          <p:cNvSpPr>
            <a:spLocks noGrp="1"/>
          </p:cNvSpPr>
          <p:nvPr>
            <p:ph idx="1"/>
          </p:nvPr>
        </p:nvSpPr>
        <p:spPr/>
        <p:txBody>
          <a:bodyPr/>
          <a:lstStyle/>
          <a:p>
            <a:pPr marL="457189" indent="-457189" algn="r" rtl="1">
              <a:lnSpc>
                <a:spcPct val="150000"/>
              </a:lnSpc>
              <a:buClr>
                <a:srgbClr val="800000"/>
              </a:buClr>
              <a:buFont typeface="Wingdings" panose="05000000000000000000" pitchFamily="2" charset="2"/>
              <a:buChar char="q"/>
              <a:defRPr/>
            </a:pPr>
            <a:r>
              <a:rPr lang="ar-SA" b="1" dirty="0">
                <a:cs typeface="B Nazanin" panose="00000400000000000000" pitchFamily="2" charset="-78"/>
              </a:rPr>
              <a:t>2 تا 4 هفته بعد از شروع درمان</a:t>
            </a:r>
            <a:endParaRPr lang="en-US" b="1" dirty="0">
              <a:cs typeface="B Nazanin" panose="00000400000000000000" pitchFamily="2" charset="-78"/>
            </a:endParaRPr>
          </a:p>
          <a:p>
            <a:pPr marL="457189" indent="-457189" algn="r" rtl="1">
              <a:lnSpc>
                <a:spcPct val="150000"/>
              </a:lnSpc>
              <a:buClr>
                <a:srgbClr val="800000"/>
              </a:buClr>
              <a:buFont typeface="Wingdings" panose="05000000000000000000" pitchFamily="2" charset="2"/>
              <a:buChar char="q"/>
              <a:defRPr/>
            </a:pPr>
            <a:r>
              <a:rPr lang="ar-SA" b="1" dirty="0">
                <a:cs typeface="B Nazanin" panose="00000400000000000000" pitchFamily="2" charset="-78"/>
              </a:rPr>
              <a:t>هر 2 ماه در طول 6 ماه اول زندگي</a:t>
            </a:r>
            <a:endParaRPr lang="en-US" b="1" dirty="0">
              <a:cs typeface="B Nazanin" panose="00000400000000000000" pitchFamily="2" charset="-78"/>
            </a:endParaRPr>
          </a:p>
          <a:p>
            <a:pPr marL="457189" indent="-457189" algn="r" rtl="1">
              <a:lnSpc>
                <a:spcPct val="150000"/>
              </a:lnSpc>
              <a:buClr>
                <a:srgbClr val="800000"/>
              </a:buClr>
              <a:buFont typeface="Wingdings" panose="05000000000000000000" pitchFamily="2" charset="2"/>
              <a:buChar char="q"/>
              <a:defRPr/>
            </a:pPr>
            <a:r>
              <a:rPr lang="ar-SA" b="1" dirty="0">
                <a:solidFill>
                  <a:schemeClr val="tx1"/>
                </a:solidFill>
                <a:cs typeface="B Nazanin" panose="00000400000000000000" pitchFamily="2" charset="-78"/>
              </a:rPr>
              <a:t>هر 3 ماه بين سنين 6 تا 36 ماهگي</a:t>
            </a:r>
          </a:p>
          <a:p>
            <a:pPr marL="0" lvl="0" indent="0" algn="r" rtl="1">
              <a:buClrTx/>
              <a:buNone/>
            </a:pPr>
            <a:r>
              <a:rPr lang="fa-IR" dirty="0">
                <a:solidFill>
                  <a:schemeClr val="accent1">
                    <a:lumMod val="60000"/>
                    <a:lumOff val="40000"/>
                  </a:schemeClr>
                </a:solidFill>
                <a:latin typeface="Calibri" panose="020F0502020204030204"/>
                <a:cs typeface="B Titr" pitchFamily="2" charset="-78"/>
              </a:rPr>
              <a:t>فواصل ويزيت ها ممكن است با نظر پزشك معالج كم تر شود.</a:t>
            </a:r>
          </a:p>
          <a:p>
            <a:pPr marL="0" lvl="0" indent="0" algn="r" rtl="1">
              <a:buClrTx/>
              <a:buNone/>
            </a:pPr>
            <a:r>
              <a:rPr lang="fa-IR" dirty="0">
                <a:solidFill>
                  <a:schemeClr val="accent1">
                    <a:lumMod val="60000"/>
                    <a:lumOff val="40000"/>
                  </a:schemeClr>
                </a:solidFill>
                <a:latin typeface="Calibri" panose="020F0502020204030204"/>
                <a:cs typeface="B Titr" pitchFamily="2" charset="-78"/>
              </a:rPr>
              <a:t>کودک یک ساله: 6بار</a:t>
            </a:r>
          </a:p>
          <a:p>
            <a:pPr marL="0" lvl="0" indent="0" algn="r" rtl="1">
              <a:buClrTx/>
              <a:buNone/>
            </a:pPr>
            <a:r>
              <a:rPr lang="fa-IR" dirty="0">
                <a:solidFill>
                  <a:schemeClr val="accent1">
                    <a:lumMod val="60000"/>
                    <a:lumOff val="40000"/>
                  </a:schemeClr>
                </a:solidFill>
                <a:latin typeface="Calibri" panose="020F0502020204030204"/>
                <a:cs typeface="B Titr" pitchFamily="2" charset="-78"/>
              </a:rPr>
              <a:t>کودک 2 ساله :10بار</a:t>
            </a:r>
          </a:p>
          <a:p>
            <a:pPr marL="0" lvl="0" indent="0" algn="r" rtl="1">
              <a:buClrTx/>
              <a:buNone/>
            </a:pPr>
            <a:r>
              <a:rPr lang="fa-IR" dirty="0">
                <a:solidFill>
                  <a:schemeClr val="accent1">
                    <a:lumMod val="60000"/>
                    <a:lumOff val="40000"/>
                  </a:schemeClr>
                </a:solidFill>
                <a:latin typeface="Calibri" panose="020F0502020204030204"/>
                <a:cs typeface="B Titr" pitchFamily="2" charset="-78"/>
              </a:rPr>
              <a:t>کودک سه سال:14بار</a:t>
            </a:r>
          </a:p>
        </p:txBody>
      </p:sp>
      <p:pic>
        <p:nvPicPr>
          <p:cNvPr id="4" name="Picture 3"/>
          <p:cNvPicPr>
            <a:picLocks noChangeAspect="1"/>
          </p:cNvPicPr>
          <p:nvPr/>
        </p:nvPicPr>
        <p:blipFill>
          <a:blip r:embed="rId2"/>
          <a:stretch>
            <a:fillRect/>
          </a:stretch>
        </p:blipFill>
        <p:spPr>
          <a:xfrm>
            <a:off x="661182" y="4626713"/>
            <a:ext cx="5809956" cy="2062474"/>
          </a:xfrm>
          <a:prstGeom prst="rect">
            <a:avLst/>
          </a:prstGeom>
        </p:spPr>
      </p:pic>
    </p:spTree>
    <p:extLst>
      <p:ext uri="{BB962C8B-B14F-4D97-AF65-F5344CB8AC3E}">
        <p14:creationId xmlns:p14="http://schemas.microsoft.com/office/powerpoint/2010/main" val="358571952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Ion Boardroom</Template>
  <TotalTime>619</TotalTime>
  <Words>2592</Words>
  <Application>Microsoft Office PowerPoint</Application>
  <PresentationFormat>Widescreen</PresentationFormat>
  <Paragraphs>503</Paragraphs>
  <Slides>36</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Arial</vt:lpstr>
      <vt:lpstr>B Nazanin</vt:lpstr>
      <vt:lpstr>B Titr</vt:lpstr>
      <vt:lpstr>BNazanin</vt:lpstr>
      <vt:lpstr>Calibri</vt:lpstr>
      <vt:lpstr>Century Gothic</vt:lpstr>
      <vt:lpstr>Perpetua</vt:lpstr>
      <vt:lpstr>Roboto</vt:lpstr>
      <vt:lpstr>Wingdings</vt:lpstr>
      <vt:lpstr>Wingdings 3</vt:lpstr>
      <vt:lpstr>Ion Boardroom</vt:lpstr>
      <vt:lpstr>برنامه غربالگری کم کاری تیروئید نوزادان   1404/10/9</vt:lpstr>
      <vt:lpstr>اهداف برنامه</vt:lpstr>
      <vt:lpstr>روند اجرای برنامه </vt:lpstr>
      <vt:lpstr>روند اجرای برنامه</vt:lpstr>
      <vt:lpstr>نمونه‌گيري مجدد از پاشنه پا</vt:lpstr>
      <vt:lpstr>زمان انجام نمونه گیری</vt:lpstr>
      <vt:lpstr>آزمون اولیه در غربالگری بيماري کم‌کاری تیرویید نوزادان </vt:lpstr>
      <vt:lpstr>انواع بیماری کم کاری تیرویید اولیه بر اساس طول مدت نیاز به درمان</vt:lpstr>
      <vt:lpstr>بازه زمانی ویزیت بیماران (خدمت 8179)</vt:lpstr>
      <vt:lpstr>روش مصرف قرص لووتيروكسين </vt:lpstr>
      <vt:lpstr>مهمترین شاخص های برنامه </vt:lpstr>
      <vt:lpstr>PowerPoint Presentation</vt:lpstr>
      <vt:lpstr>PowerPoint Presentation</vt:lpstr>
      <vt:lpstr>کاهش شاخص نمونه گیری به هنگام (3تا5 روزگی)</vt:lpstr>
      <vt:lpstr>مداخله وبرنامه ریزی جهت افزایش شاخص نمونه گیری به هنگام 3تا5 روزگی (شهرستان بویین ، دهاقان وخوانسار افزایش شاخص داشته اند)</vt:lpstr>
      <vt:lpstr>درصد نمونه نامناسب در 9ماهه سال1404</vt:lpstr>
      <vt:lpstr>شهرستانهایی که در صد نمونه نامناسب نامطلوب بالا دارند</vt:lpstr>
      <vt:lpstr>محل های نمونه گیری بر کاغذ گاتری</vt:lpstr>
      <vt:lpstr>پایین بودن شاخص شروع درمان زیر 28 روز </vt:lpstr>
      <vt:lpstr>فرم های برنامه</vt:lpstr>
      <vt:lpstr>نکات مهم در خصوص فرم مراقبت شماره 4</vt:lpstr>
      <vt:lpstr>نکات مهم در خصوص فرم مراقبت شماره 4</vt:lpstr>
      <vt:lpstr>نکات مهم در خصوص فرم مراقبت شماره 4</vt:lpstr>
      <vt:lpstr>خدمات غربالگری نوزادان در سامانه سیب  با نقش غربالگری نوزادان در سامانه sibnew</vt:lpstr>
      <vt:lpstr>ارزیابی کودک برای آزمایش غربالگری نوزادان8624 </vt:lpstr>
      <vt:lpstr>ثبت و پیگیری نتایج آزمایش غربالگری نوزادان و موارد نیازمند نمونه گیری مجدد8531 </vt:lpstr>
      <vt:lpstr>ارزيابي کودک از نظر فنيل کتونوري : آزمايش تاييد (PKU) - غير پزشک8625 </vt:lpstr>
      <vt:lpstr>خدمات غربالگری نوزادان در سامانه سیب  با نقش غیرپزشک</vt:lpstr>
      <vt:lpstr>سابقه دریافت خدمت غربالگری نوزادان کد خدمت 8739 </vt:lpstr>
      <vt:lpstr>نتیجه ارزیابی کودک از نظر بیماری هیپوتیروئیدی8817 </vt:lpstr>
      <vt:lpstr>پيگيري مراقبت بيمار مبتلا به کم کاري تيروئيد 8179</vt:lpstr>
      <vt:lpstr>بررسی از یک مرداد تا یک دیماه 1404</vt:lpstr>
      <vt:lpstr>بررسی از یک مرداد تا یک دیماه 1404</vt:lpstr>
      <vt:lpstr>درصد پیگیری موارد نیازمند تست وریدی دبراساس نرم افزار از ابتدای فروردین تا 11/6</vt:lpstr>
      <vt:lpstr>درصد موارد نیامند تست وریدی که نیاز به پیگیری مجدد دارند از فروردین تا11/6</vt:lpstr>
      <vt:lpstr>سپاس از توجه شما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برنامه غربالگری کم کاری تیروئید نوزادان </dc:title>
  <dc:creator>A.R.I</dc:creator>
  <cp:lastModifiedBy>Mobarezeh2</cp:lastModifiedBy>
  <cp:revision>83</cp:revision>
  <dcterms:created xsi:type="dcterms:W3CDTF">2025-12-19T21:16:57Z</dcterms:created>
  <dcterms:modified xsi:type="dcterms:W3CDTF">2025-12-29T09:06:18Z</dcterms:modified>
</cp:coreProperties>
</file>